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4"/>
  </p:notesMasterIdLst>
  <p:sldIdLst>
    <p:sldId id="296" r:id="rId3"/>
    <p:sldId id="29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95A"/>
    <a:srgbClr val="242165"/>
    <a:srgbClr val="1736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40941-4D6E-4865-90F4-A2F44E5DF4F2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8CECC-DF57-4520-9DAF-42872897358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137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BFE8A4FB-D0C2-4031-A261-61136BE7F69D}" type="slidenum">
              <a:rPr lang="en-US" altLang="en-US" sz="1200">
                <a:solidFill>
                  <a:prstClr val="black"/>
                </a:solidFill>
              </a:rPr>
              <a:pPr/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934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598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940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4492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9239251" y="5786438"/>
            <a:ext cx="2540000" cy="4572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27CDEC59-4EF3-423E-9AD4-820BF9C7BD09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77757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24800" y="5963681"/>
            <a:ext cx="2540000" cy="4572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89E3015-09F8-4AF1-9F83-5FECA92A0D3D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119023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32346C87-7E52-45E4-88A8-025AEE20456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329734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D5ADD542-338A-4956-9DD2-4ADB46BA3CAC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187978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08CF7D96-1344-4051-866F-96330182357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221637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64094771-F471-4F8C-95E2-2E17850558E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344607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DC0E1CB0-76D0-4CF4-9E09-B3067A466CC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571473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3B2E98E3-8E5D-4B41-A1C1-0123A8F1946D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62206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1638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DA118664-DBDC-4C70-B72A-E65EE14435FE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670605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2CFAF7D3-B002-4F60-A082-1F6B48547668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6592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96685" y="6248400"/>
            <a:ext cx="6115049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r-Latn-RS" altLang="sr-Latn-RS" sz="240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5A7466AE-FD69-4D10-84BE-B9C3DF52E2E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73710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191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48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401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8071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801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108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148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jpeg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19" Type="http://schemas.openxmlformats.org/officeDocument/2006/relationships/hyperlink" Target="http://www.strukturnifondovi.hr/" TargetMode="Externa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FAEB2-0D30-4873-8AAF-9BD4E4AC112A}" type="datetimeFigureOut">
              <a:rPr lang="hr-HR" smtClean="0"/>
              <a:t>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FB3B0-EB5D-49E1-9287-ADBC52A502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961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2500" y="1928813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err="1" smtClean="0"/>
              <a:t>Cli</a:t>
            </a:r>
            <a:endParaRPr lang="hr-HR" altLang="en-US" dirty="0" smtClean="0"/>
          </a:p>
          <a:p>
            <a:pPr lvl="0"/>
            <a:r>
              <a:rPr lang="en-US" altLang="en-US" dirty="0" err="1" smtClean="0"/>
              <a:t>ck</a:t>
            </a:r>
            <a:r>
              <a:rPr lang="en-US" altLang="en-US" dirty="0" smtClean="0"/>
              <a:t>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08433" y="6075363"/>
            <a:ext cx="2540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cs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zh-CN" dirty="0">
              <a:solidFill>
                <a:srgbClr val="000000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1734" y="6427788"/>
            <a:ext cx="590549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6"/>
          <p:cNvSpPr txBox="1">
            <a:spLocks noChangeArrowheads="1"/>
          </p:cNvSpPr>
          <p:nvPr userDrawn="1"/>
        </p:nvSpPr>
        <p:spPr>
          <a:xfrm>
            <a:off x="7941733" y="6386514"/>
            <a:ext cx="2540000" cy="454025"/>
          </a:xfrm>
          <a:prstGeom prst="rect">
            <a:avLst/>
          </a:prstGeom>
          <a:ln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altLang="sr-Latn-RS" sz="900" dirty="0" smtClean="0">
              <a:solidFill>
                <a:srgbClr val="000000"/>
              </a:solidFill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Ovaj projekt provodi konzorcij </a:t>
            </a:r>
            <a:endParaRPr lang="hr-HR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na čelu sa Esep Ltd</a:t>
            </a:r>
            <a:r>
              <a:rPr lang="de-DE" altLang="sr-Latn-RS" sz="900" dirty="0" smtClean="0">
                <a:solidFill>
                  <a:srgbClr val="000000"/>
                </a:solidFill>
              </a:rPr>
              <a:t>.</a:t>
            </a:r>
            <a:r>
              <a:rPr lang="en-GB" altLang="sr-Latn-RS" sz="900" dirty="0" smtClean="0">
                <a:solidFill>
                  <a:srgbClr val="000000"/>
                </a:solidFill>
              </a:rPr>
              <a:t> </a:t>
            </a:r>
            <a:endParaRPr lang="en-US" altLang="sr-Latn-RS" sz="900" dirty="0" smtClean="0">
              <a:solidFill>
                <a:srgbClr val="000000"/>
              </a:solidFill>
            </a:endParaRPr>
          </a:p>
        </p:txBody>
      </p:sp>
      <p:pic>
        <p:nvPicPr>
          <p:cNvPr id="1031" name="Picture 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6"/>
            <a:ext cx="121920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4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42876"/>
            <a:ext cx="7620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" descr="grb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8785" y="41275"/>
            <a:ext cx="9017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3"/>
          <p:cNvSpPr>
            <a:spLocks noChangeArrowheads="1"/>
          </p:cNvSpPr>
          <p:nvPr userDrawn="1"/>
        </p:nvSpPr>
        <p:spPr bwMode="auto">
          <a:xfrm>
            <a:off x="9211734" y="179458"/>
            <a:ext cx="150233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zh-CN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Ministarstvo regionalnoga razvoja</a:t>
            </a:r>
            <a:r>
              <a:rPr lang="hr-HR" altLang="zh-CN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de-DE" altLang="zh-CN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i </a:t>
            </a:r>
            <a:endParaRPr lang="hr-HR" altLang="zh-CN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zh-CN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fondova </a:t>
            </a:r>
            <a:r>
              <a:rPr lang="de-DE" altLang="zh-CN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Europske </a:t>
            </a:r>
            <a:r>
              <a:rPr lang="de-DE" altLang="zh-CN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unije</a:t>
            </a:r>
            <a:endParaRPr lang="de-DE" altLang="zh-CN" sz="72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altLang="sr-Latn-RS" sz="2400" dirty="0" smtClean="0">
              <a:solidFill>
                <a:srgbClr val="000000"/>
              </a:solidFill>
            </a:endParaRPr>
          </a:p>
        </p:txBody>
      </p:sp>
      <p:sp>
        <p:nvSpPr>
          <p:cNvPr id="1035" name="TextBox 6"/>
          <p:cNvSpPr txBox="1">
            <a:spLocks noChangeArrowheads="1"/>
          </p:cNvSpPr>
          <p:nvPr userDrawn="1"/>
        </p:nvSpPr>
        <p:spPr bwMode="auto">
          <a:xfrm>
            <a:off x="965200" y="168275"/>
            <a:ext cx="9973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hr-HR" altLang="sr-Latn-RS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Europska </a:t>
            </a:r>
            <a:r>
              <a:rPr lang="hr-HR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unija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hr-HR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Ulaganje u budućnost</a:t>
            </a:r>
            <a:endParaRPr lang="en-GB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036" name="Picture 19" descr="C:\Users\User\Desktop\sf.jp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6248401"/>
            <a:ext cx="121073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20" descr="C:\Users\User\Dropbox\Organisation and horisontal issues\Visibility\logo\regionalna_konkurentnost_logo2.png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267" y="6403976"/>
            <a:ext cx="147320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7"/>
          <p:cNvSpPr>
            <a:spLocks noChangeArrowheads="1"/>
          </p:cNvSpPr>
          <p:nvPr userDrawn="1"/>
        </p:nvSpPr>
        <p:spPr bwMode="auto">
          <a:xfrm>
            <a:off x="3096684" y="111125"/>
            <a:ext cx="6096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Preparation of future programming documents and accompanying project pipelines</a:t>
            </a:r>
            <a:r>
              <a:rPr lang="hr-HR" altLang="en-U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Priprema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budućih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programskih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dokumenata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i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pripadajuće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zalihe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projek</a:t>
            </a:r>
            <a:r>
              <a:rPr lang="hr-HR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a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ta </a:t>
            </a:r>
            <a:endParaRPr lang="hr-HR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hr-HR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Operativni program „Regionalna Konkurentnost 2007.-2013.”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Projekt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sufinancira</a:t>
            </a:r>
            <a:r>
              <a:rPr lang="en-GB" altLang="sr-Latn-RS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Europska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unija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iz</a:t>
            </a:r>
            <a:r>
              <a:rPr lang="en-GB" altLang="sr-Latn-RS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Europskog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fonda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za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regionalni</a:t>
            </a:r>
            <a:r>
              <a:rPr lang="en-GB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GB" altLang="sr-Latn-RS" sz="800" i="1" dirty="0" err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razvoj</a:t>
            </a:r>
            <a:endParaRPr lang="en-GB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039" name="Rectangle 9"/>
          <p:cNvSpPr>
            <a:spLocks noChangeArrowheads="1"/>
          </p:cNvSpPr>
          <p:nvPr userDrawn="1"/>
        </p:nvSpPr>
        <p:spPr bwMode="auto">
          <a:xfrm>
            <a:off x="3056467" y="6502400"/>
            <a:ext cx="6096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Za više informacija o EU fondovima posjetite </a:t>
            </a:r>
            <a:r>
              <a:rPr lang="de-DE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  <a:hlinkClick r:id="rId19"/>
              </a:rPr>
              <a:t>http://www.strukturnifondovi.hr</a:t>
            </a:r>
            <a:endParaRPr lang="hr-HR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Sadržaj ove publikacije isključiva je odgovornost Ministarstva regionalnoga razvoja i </a:t>
            </a:r>
            <a:r>
              <a:rPr lang="de-DE" altLang="sr-Latn-RS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fondova </a:t>
            </a:r>
            <a:r>
              <a:rPr lang="de-DE" altLang="sr-Latn-RS" sz="800" i="1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Europske </a:t>
            </a:r>
            <a:r>
              <a:rPr lang="de-DE" altLang="sr-Latn-RS" sz="800" i="1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unije</a:t>
            </a:r>
            <a:endParaRPr lang="en-GB" altLang="sr-Latn-RS" sz="8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6" name="Picture 15" descr="C:\Users\User\AppData\Local\Microsoft\Windows\Temporary Internet Files\Content.Word\Logo_WYG.JPG"/>
          <p:cNvPicPr/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32" y="6459537"/>
            <a:ext cx="463973" cy="347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631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e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ukturnifondovi.hr/" TargetMode="External"/><Relationship Id="rId2" Type="http://schemas.openxmlformats.org/officeDocument/2006/relationships/hyperlink" Target="http://www.mrrfeu.h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8"/>
          <p:cNvSpPr txBox="1">
            <a:spLocks noChangeArrowheads="1"/>
          </p:cNvSpPr>
          <p:nvPr/>
        </p:nvSpPr>
        <p:spPr bwMode="auto">
          <a:xfrm>
            <a:off x="1677989" y="1567848"/>
            <a:ext cx="878522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i="1" dirty="0">
                <a:solidFill>
                  <a:srgbClr val="2D2D8A">
                    <a:lumMod val="50000"/>
                  </a:srgbClr>
                </a:solidFill>
                <a:latin typeface="Cambria" pitchFamily="18" charset="0"/>
              </a:rPr>
              <a:t>                                                                 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b="1" i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IV. Partnerske </a:t>
            </a:r>
            <a:r>
              <a:rPr lang="sr-Latn-RS" altLang="sr-Latn-RS" sz="3000" b="1" i="1" dirty="0" err="1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konzultacije</a:t>
            </a:r>
            <a:r>
              <a:rPr lang="sr-Latn-RS" altLang="sr-Latn-RS" sz="3000" b="1" i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 o prijedlogu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b="1" i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Operativnog programa 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b="1" i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„Konkurentnost i kohezija“ 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b="1" i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za financijsko razdoblje EU-a 2014.-2020. 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3000" i="1" dirty="0">
              <a:solidFill>
                <a:srgbClr val="2D2D8A">
                  <a:lumMod val="50000"/>
                </a:srgbClr>
              </a:solidFill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1800" dirty="0" smtClean="0">
              <a:solidFill>
                <a:srgbClr val="2D2D8A">
                  <a:lumMod val="50000"/>
                </a:srgbClr>
              </a:solidFill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1800" dirty="0">
              <a:solidFill>
                <a:srgbClr val="2D2D8A">
                  <a:lumMod val="50000"/>
                </a:srgbClr>
              </a:solidFill>
              <a:latin typeface="Cambria" panose="02040503050406030204" pitchFamily="18" charset="0"/>
            </a:endParaRP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1800" dirty="0" smtClean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Zagreb</a:t>
            </a:r>
            <a:r>
              <a:rPr lang="sr-Latn-RS" altLang="sr-Latn-RS" sz="1800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, 10. </a:t>
            </a:r>
            <a:r>
              <a:rPr lang="sr-Latn-RS" altLang="sr-Latn-RS" sz="1800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studenoga 2014. godine </a:t>
            </a:r>
            <a:endParaRPr lang="hr-HR" altLang="sr-Latn-RS" sz="1800" dirty="0">
              <a:solidFill>
                <a:srgbClr val="2D2D8A">
                  <a:lumMod val="50000"/>
                </a:srgbClr>
              </a:solidFill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dirty="0">
                <a:solidFill>
                  <a:srgbClr val="2D2D8A">
                    <a:lumMod val="50000"/>
                  </a:srgbClr>
                </a:solidFill>
                <a:latin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49560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  <a:ea typeface="Calibri"/>
                <a:cs typeface="Times New Roman"/>
              </a:rPr>
              <a:t/>
            </a:r>
            <a:b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  <a:ea typeface="Calibri"/>
                <a:cs typeface="Times New Roman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  <a:ea typeface="Calibri"/>
                <a:cs typeface="Times New Roman"/>
              </a:rPr>
              <a:t/>
            </a:r>
            <a:b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  <a:ea typeface="Calibri"/>
                <a:cs typeface="Times New Roman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  <a:ea typeface="Calibri"/>
                <a:cs typeface="Times New Roman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  <a:ea typeface="Calibri"/>
                <a:cs typeface="Times New Roman"/>
              </a:rPr>
              <a:t>os 2: Korištenje informacijske i komunikacijske tehnologije </a:t>
            </a:r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  <a:ea typeface="Calibri"/>
                <a:cs typeface="Times New Roman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  <a:ea typeface="Calibri"/>
                <a:cs typeface="Times New Roman"/>
              </a:rPr>
            </a:b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</a:rPr>
              <a:t>Investicijski prioritet 2a</a:t>
            </a:r>
          </a:p>
          <a:p>
            <a:pPr marL="0" indent="0">
              <a:buNone/>
            </a:pPr>
            <a:endParaRPr lang="hr-HR" sz="20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</a:rPr>
              <a:t>Aktivnosti koje će biti podržane:</a:t>
            </a:r>
          </a:p>
          <a:p>
            <a:r>
              <a:rPr lang="hr-HR" sz="2000" dirty="0" smtClean="0">
                <a:latin typeface="Cambria" panose="02040503050406030204" pitchFamily="18" charset="0"/>
              </a:rPr>
              <a:t>Razvoj </a:t>
            </a:r>
            <a:r>
              <a:rPr lang="hr-HR" sz="2000" dirty="0" err="1">
                <a:latin typeface="Cambria" panose="02040503050406030204" pitchFamily="18" charset="0"/>
              </a:rPr>
              <a:t>agregacijskih</a:t>
            </a:r>
            <a:r>
              <a:rPr lang="hr-HR" sz="2000" dirty="0">
                <a:latin typeface="Cambria" panose="02040503050406030204" pitchFamily="18" charset="0"/>
              </a:rPr>
              <a:t> </a:t>
            </a:r>
            <a:r>
              <a:rPr lang="hr-HR" sz="2000" dirty="0" smtClean="0">
                <a:latin typeface="Cambria" panose="02040503050406030204" pitchFamily="18" charset="0"/>
              </a:rPr>
              <a:t>mreža slijedeće </a:t>
            </a:r>
            <a:r>
              <a:rPr lang="hr-HR" sz="2000" dirty="0">
                <a:latin typeface="Cambria" panose="02040503050406030204" pitchFamily="18" charset="0"/>
              </a:rPr>
              <a:t>generacije </a:t>
            </a:r>
            <a:r>
              <a:rPr lang="hr-HR" sz="2000" dirty="0" smtClean="0">
                <a:latin typeface="Cambria" panose="02040503050406030204" pitchFamily="18" charset="0"/>
              </a:rPr>
              <a:t>(NGN) i </a:t>
            </a:r>
            <a:r>
              <a:rPr lang="hr-HR" sz="2000" dirty="0">
                <a:latin typeface="Cambria" panose="02040503050406030204" pitchFamily="18" charset="0"/>
              </a:rPr>
              <a:t>spajanje javnih ustanova na </a:t>
            </a:r>
            <a:r>
              <a:rPr lang="hr-HR" sz="2000" dirty="0" smtClean="0">
                <a:latin typeface="Cambria" panose="02040503050406030204" pitchFamily="18" charset="0"/>
              </a:rPr>
              <a:t>mreže, </a:t>
            </a:r>
            <a:r>
              <a:rPr lang="hr-HR" sz="2000" dirty="0">
                <a:latin typeface="Cambria" panose="02040503050406030204" pitchFamily="18" charset="0"/>
              </a:rPr>
              <a:t>u bijelim i sivim područjima</a:t>
            </a:r>
          </a:p>
          <a:p>
            <a:r>
              <a:rPr lang="hr-HR" sz="2000" dirty="0">
                <a:latin typeface="Cambria" panose="02040503050406030204" pitchFamily="18" charset="0"/>
              </a:rPr>
              <a:t>R</a:t>
            </a:r>
            <a:r>
              <a:rPr lang="hr-HR" sz="2000" dirty="0" smtClean="0">
                <a:latin typeface="Cambria" panose="02040503050406030204" pitchFamily="18" charset="0"/>
              </a:rPr>
              <a:t>azvoja pristupnih mreža slijedeće </a:t>
            </a:r>
            <a:r>
              <a:rPr lang="hr-HR" sz="2000" dirty="0">
                <a:latin typeface="Cambria" panose="02040503050406030204" pitchFamily="18" charset="0"/>
              </a:rPr>
              <a:t>generacije </a:t>
            </a:r>
            <a:r>
              <a:rPr lang="hr-HR" sz="2000" dirty="0" smtClean="0">
                <a:latin typeface="Cambria" panose="02040503050406030204" pitchFamily="18" charset="0"/>
              </a:rPr>
              <a:t>u </a:t>
            </a:r>
            <a:r>
              <a:rPr lang="hr-HR" sz="2000" dirty="0">
                <a:latin typeface="Cambria" panose="02040503050406030204" pitchFamily="18" charset="0"/>
              </a:rPr>
              <a:t>bijelim </a:t>
            </a:r>
            <a:r>
              <a:rPr lang="hr-HR" sz="2000" dirty="0" smtClean="0">
                <a:latin typeface="Cambria" panose="02040503050406030204" pitchFamily="18" charset="0"/>
              </a:rPr>
              <a:t>područjima</a:t>
            </a:r>
          </a:p>
          <a:p>
            <a:pPr marL="0" indent="0">
              <a:buNone/>
            </a:pPr>
            <a:endParaRPr lang="hr-HR" sz="20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</a:rPr>
              <a:t>Glavni korisnici:</a:t>
            </a:r>
          </a:p>
          <a:p>
            <a:r>
              <a:rPr lang="hr-HR" sz="2000" dirty="0" smtClean="0">
                <a:latin typeface="Cambria" panose="02040503050406030204" pitchFamily="18" charset="0"/>
              </a:rPr>
              <a:t>Tijela </a:t>
            </a:r>
            <a:r>
              <a:rPr lang="hr-HR" sz="2000" dirty="0">
                <a:latin typeface="Cambria" panose="02040503050406030204" pitchFamily="18" charset="0"/>
              </a:rPr>
              <a:t>lokalne i regionalne samouprave (općine, gradovi i županije) iz bijelih </a:t>
            </a:r>
            <a:r>
              <a:rPr lang="hr-HR" sz="2000" dirty="0" smtClean="0">
                <a:latin typeface="Cambria" panose="02040503050406030204" pitchFamily="18" charset="0"/>
              </a:rPr>
              <a:t>područja</a:t>
            </a:r>
            <a:r>
              <a:rPr lang="hr-HR" sz="2000" dirty="0">
                <a:latin typeface="Cambria" panose="02040503050406030204" pitchFamily="18" charset="0"/>
              </a:rPr>
              <a:t>, dok će građani i poduzeća predstavljati ciljne skupine. </a:t>
            </a:r>
            <a:r>
              <a:rPr lang="hr-HR" sz="2000" dirty="0">
                <a:latin typeface="Cambria" panose="02040503050406030204" pitchFamily="18" charset="0"/>
              </a:rPr>
              <a:t>Među navedenim ciljnim skupinama prioritet će imati poslovne zone i institucije poslovne podrške</a:t>
            </a:r>
            <a:endParaRPr lang="hr-HR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919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  <a:ea typeface="Calibri"/>
                <a:cs typeface="Times New Roman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  <a:ea typeface="Calibri"/>
                <a:cs typeface="Times New Roman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  <a:ea typeface="Calibri"/>
                <a:cs typeface="Times New Roman"/>
              </a:rPr>
              <a:t>Prioritetna os 2: Korištenje informacijske i komunikacijske tehnologije 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42535" y="1828799"/>
            <a:ext cx="10411265" cy="4712677"/>
          </a:xfrm>
        </p:spPr>
        <p:txBody>
          <a:bodyPr/>
          <a:lstStyle/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</a:rPr>
              <a:t>Investicijski prioritet 2c</a:t>
            </a:r>
          </a:p>
          <a:p>
            <a:pPr marL="0" indent="0">
              <a:buNone/>
            </a:pPr>
            <a:endParaRPr lang="hr-HR" sz="20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</a:rPr>
              <a:t>Aktivnosti koje će biti podržane</a:t>
            </a:r>
            <a:r>
              <a:rPr lang="hr-HR" sz="2000" b="1" dirty="0">
                <a:latin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endParaRPr lang="hr-HR" sz="2000" b="1" dirty="0">
              <a:latin typeface="Cambria" panose="02040503050406030204" pitchFamily="18" charset="0"/>
            </a:endParaRPr>
          </a:p>
          <a:p>
            <a:r>
              <a:rPr lang="hr-HR" sz="2000" dirty="0">
                <a:latin typeface="Cambria" panose="02040503050406030204" pitchFamily="18" charset="0"/>
              </a:rPr>
              <a:t>Financiranje </a:t>
            </a:r>
            <a:r>
              <a:rPr lang="hr-HR" sz="2000" dirty="0">
                <a:latin typeface="Cambria" panose="02040503050406030204" pitchFamily="18" charset="0"/>
              </a:rPr>
              <a:t>opreme i softvera za IKT u cilju </a:t>
            </a:r>
            <a:r>
              <a:rPr lang="hr-HR" sz="2000" dirty="0" smtClean="0">
                <a:latin typeface="Cambria" panose="02040503050406030204" pitchFamily="18" charset="0"/>
              </a:rPr>
              <a:t>uspostave projekta tzv. „oblaka Vlade”</a:t>
            </a:r>
            <a:endParaRPr lang="hr-HR" sz="2000" dirty="0">
              <a:latin typeface="Cambria" panose="02040503050406030204" pitchFamily="18" charset="0"/>
            </a:endParaRPr>
          </a:p>
          <a:p>
            <a:r>
              <a:rPr lang="hr-HR" sz="2000" dirty="0">
                <a:latin typeface="Cambria" panose="02040503050406030204" pitchFamily="18" charset="0"/>
              </a:rPr>
              <a:t>Razvoj </a:t>
            </a:r>
            <a:r>
              <a:rPr lang="hr-HR" sz="2000" dirty="0">
                <a:latin typeface="Cambria" panose="02040503050406030204" pitchFamily="18" charset="0"/>
              </a:rPr>
              <a:t>e-aplikacija  </a:t>
            </a:r>
            <a:r>
              <a:rPr lang="hr-HR" sz="2000" dirty="0">
                <a:latin typeface="Cambria" panose="02040503050406030204" pitchFamily="18" charset="0"/>
              </a:rPr>
              <a:t>u ograničenom broju područja od najveće važnosti za učinkovito djelovanje hrvatskog gospodarstva i razvoj usluga e-vlade za korištenje građanima, koja su određena u skladu s Nacionalnim </a:t>
            </a:r>
            <a:r>
              <a:rPr lang="hr-HR" sz="2000" dirty="0">
                <a:latin typeface="Cambria" panose="02040503050406030204" pitchFamily="18" charset="0"/>
              </a:rPr>
              <a:t>p</a:t>
            </a:r>
            <a:r>
              <a:rPr lang="hr-HR" sz="2000" dirty="0">
                <a:latin typeface="Cambria" panose="02040503050406030204" pitchFamily="18" charset="0"/>
              </a:rPr>
              <a:t>rogramom reformi za 2014.  </a:t>
            </a:r>
            <a:r>
              <a:rPr lang="hr-HR" sz="2000" dirty="0">
                <a:latin typeface="Cambria" panose="02040503050406030204" pitchFamily="18" charset="0"/>
              </a:rPr>
              <a:t>Digitalnom strategijom, koja je trenutno u izradi, utvrditi će se konačni prioriteti </a:t>
            </a:r>
            <a:r>
              <a:rPr lang="hr-HR" sz="2000" dirty="0" smtClean="0">
                <a:latin typeface="Cambria" panose="02040503050406030204" pitchFamily="18" charset="0"/>
              </a:rPr>
              <a:t>ulaganja.</a:t>
            </a:r>
            <a:endParaRPr lang="hr-HR" sz="20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20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2000" b="1" dirty="0">
                <a:latin typeface="Cambria" panose="02040503050406030204" pitchFamily="18" charset="0"/>
              </a:rPr>
              <a:t>Korisnici</a:t>
            </a:r>
            <a:r>
              <a:rPr lang="hr-HR" sz="2000" b="1" dirty="0">
                <a:latin typeface="Cambria" panose="02040503050406030204" pitchFamily="18" charset="0"/>
              </a:rPr>
              <a:t> </a:t>
            </a:r>
            <a:r>
              <a:rPr lang="hr-HR" sz="2000" dirty="0">
                <a:latin typeface="Cambria" panose="02040503050406030204" pitchFamily="18" charset="0"/>
              </a:rPr>
              <a:t>su javne institucije i ograničeni broj resornih ministarstava</a:t>
            </a:r>
          </a:p>
          <a:p>
            <a:pPr marL="0" indent="0">
              <a:buNone/>
            </a:pPr>
            <a:endParaRPr lang="hr-HR" sz="15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5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842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hr-HR" sz="2000" dirty="0">
                <a:solidFill>
                  <a:schemeClr val="accent6"/>
                </a:solidFill>
              </a:rPr>
              <a:t/>
            </a:r>
            <a:br>
              <a:rPr lang="hr-HR" sz="2000" dirty="0">
                <a:solidFill>
                  <a:schemeClr val="accent6"/>
                </a:solidFill>
              </a:rPr>
            </a:br>
            <a:r>
              <a:rPr lang="hr-HR" sz="2000" dirty="0">
                <a:solidFill>
                  <a:schemeClr val="accent6"/>
                </a:solidFill>
              </a:rPr>
              <a:t/>
            </a:r>
            <a:br>
              <a:rPr lang="hr-HR" sz="2000" dirty="0">
                <a:solidFill>
                  <a:schemeClr val="accent6"/>
                </a:solidFill>
              </a:rPr>
            </a:br>
            <a:r>
              <a:rPr lang="hr-HR" sz="2800" b="1" dirty="0"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latin typeface="Cambria" panose="02040503050406030204" pitchFamily="18" charset="0"/>
              </a:rPr>
              <a:t>os 3: Poslovna konkurentnost</a:t>
            </a:r>
            <a:r>
              <a:rPr lang="pl-PL" sz="2800" b="1" dirty="0">
                <a:latin typeface="Cambria" panose="02040503050406030204" pitchFamily="18" charset="0"/>
                <a:cs typeface="Microsoft Sans Serif" pitchFamily="34" charset="0"/>
              </a:rPr>
              <a:t/>
            </a:r>
            <a:br>
              <a:rPr lang="pl-PL" sz="2800" b="1" dirty="0">
                <a:latin typeface="Cambria" panose="02040503050406030204" pitchFamily="18" charset="0"/>
                <a:cs typeface="Microsoft Sans Serif" pitchFamily="34" charset="0"/>
              </a:rPr>
            </a:br>
            <a:endParaRPr lang="hr-HR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402646"/>
              </p:ext>
            </p:extLst>
          </p:nvPr>
        </p:nvGraphicFramePr>
        <p:xfrm>
          <a:off x="984738" y="1600201"/>
          <a:ext cx="10369062" cy="4969411"/>
        </p:xfrm>
        <a:graphic>
          <a:graphicData uri="http://schemas.openxmlformats.org/drawingml/2006/table">
            <a:tbl>
              <a:tblPr firstRow="1" firstCol="1" bandRow="1"/>
              <a:tblGrid>
                <a:gridCol w="3715346"/>
                <a:gridCol w="3715346"/>
                <a:gridCol w="1440932"/>
                <a:gridCol w="1497438"/>
              </a:tblGrid>
              <a:tr h="10115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Prioritet ulaganja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066" marR="47066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Specifični cilj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066" marR="47066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066" marR="47066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26766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Investicijski prioritet 3a </a:t>
                      </a:r>
                      <a:endParaRPr lang="hr-HR" sz="1600" b="1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Promicanje poduzetništva, posebno olakšavajući ekonomsko iskorištavanje novih ideja i poticanje stvaranja novih poduzeća, uključujući </a:t>
                      </a:r>
                      <a:r>
                        <a:rPr lang="hr-HR" sz="16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poticanje putem </a:t>
                      </a: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poslovnih inkubatora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Specifični cilj 3a1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Olakšanje pristupa izvorima financiranja za male i srednje velike poduzetnike (MSP) uključujući i </a:t>
                      </a:r>
                      <a:r>
                        <a:rPr lang="hr-HR" sz="16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nova poduzeća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250.000.000 €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500.000.000 </a:t>
                      </a: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€ 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89947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Specifični cilj 3a2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Povoljno okruženje za razvoj poduzetništva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250.000.000 </a:t>
                      </a: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4798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b="1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Investicijski prioritet 3d</a:t>
                      </a:r>
                      <a:endParaRPr lang="hr-HR" sz="16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Podupiranje kapaciteta MSP-ova za rast i inovacijske procese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Specifični cilj 3d1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Unapređenje rezultata i rasta MSP-a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290.000.000 </a:t>
                      </a: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470.000.000 </a:t>
                      </a: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104269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Specifični cilj 3d2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Poboljšanje inovativnosti MSP-a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180.000.000 €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50" marR="52050" marT="830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25714" y="1972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590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3: Poslovna konkurentnost</a:t>
            </a:r>
            <a:r>
              <a:rPr lang="pl-PL" sz="1800" dirty="0">
                <a:solidFill>
                  <a:srgbClr val="2D2D8A"/>
                </a:solidFill>
                <a:latin typeface="Cambria" panose="02040503050406030204" pitchFamily="18" charset="0"/>
                <a:cs typeface="Microsoft Sans Serif" pitchFamily="34" charset="0"/>
              </a:rPr>
              <a:t/>
            </a:r>
            <a:br>
              <a:rPr lang="pl-PL" sz="1800" dirty="0">
                <a:solidFill>
                  <a:srgbClr val="2D2D8A"/>
                </a:solidFill>
                <a:latin typeface="Cambria" panose="02040503050406030204" pitchFamily="18" charset="0"/>
                <a:cs typeface="Microsoft Sans Serif" pitchFamily="34" charset="0"/>
              </a:rPr>
            </a:b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70671" y="1392702"/>
            <a:ext cx="10494498" cy="6020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b="1" dirty="0">
                <a:latin typeface="Cambria" panose="02040503050406030204" pitchFamily="18" charset="0"/>
              </a:rPr>
              <a:t>Investicijski prioritet 3a: </a:t>
            </a:r>
            <a:r>
              <a:rPr lang="hr-HR" sz="1800" dirty="0">
                <a:latin typeface="Cambria" panose="02040503050406030204" pitchFamily="18" charset="0"/>
              </a:rPr>
              <a:t>Promicanje poduzetništva, posebno olakšavajući ekonomsko iskorištavanje novih ideja i poticanje stvaranja novih poduzeća, uključujući putem poslovnih inkubatora</a:t>
            </a:r>
          </a:p>
          <a:p>
            <a:pPr marL="0" indent="0">
              <a:buNone/>
            </a:pPr>
            <a:r>
              <a:rPr lang="hr-HR" sz="1800" b="1" dirty="0" smtClean="0">
                <a:latin typeface="Cambria" panose="02040503050406030204" pitchFamily="18" charset="0"/>
              </a:rPr>
              <a:t>Aktivnosti </a:t>
            </a:r>
            <a:r>
              <a:rPr lang="hr-HR" sz="1800" b="1" dirty="0">
                <a:latin typeface="Cambria" panose="02040503050406030204" pitchFamily="18" charset="0"/>
              </a:rPr>
              <a:t>koje će biti podržane:</a:t>
            </a:r>
          </a:p>
          <a:p>
            <a:pPr marL="0" indent="0">
              <a:buNone/>
            </a:pPr>
            <a:r>
              <a:rPr lang="hr-HR" sz="1800" dirty="0">
                <a:latin typeface="Cambria" panose="02040503050406030204" pitchFamily="18" charset="0"/>
              </a:rPr>
              <a:t>U</a:t>
            </a:r>
            <a:r>
              <a:rPr lang="vi-VN" sz="1800" dirty="0">
                <a:latin typeface="Cambria" panose="02040503050406030204" pitchFamily="18" charset="0"/>
              </a:rPr>
              <a:t>spostav</a:t>
            </a:r>
            <a:r>
              <a:rPr lang="hr-HR" sz="1800" dirty="0">
                <a:latin typeface="Cambria" panose="02040503050406030204" pitchFamily="18" charset="0"/>
              </a:rPr>
              <a:t>a</a:t>
            </a:r>
            <a:r>
              <a:rPr lang="vi-VN" sz="1800" dirty="0">
                <a:latin typeface="Cambria" panose="02040503050406030204" pitchFamily="18" charset="0"/>
              </a:rPr>
              <a:t> novih i razvoj postojećih financijskih instrumenata, kao što su</a:t>
            </a:r>
            <a:r>
              <a:rPr lang="hr-HR" sz="1800" dirty="0">
                <a:latin typeface="Cambria" panose="02040503050406030204" pitchFamily="18" charset="0"/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vi-VN" sz="1800" dirty="0">
                <a:latin typeface="Cambria" panose="02040503050406030204" pitchFamily="18" charset="0"/>
              </a:rPr>
              <a:t>jamstva za zajmove banaka; zajmovi novonastalim, mikro i malim poduzećima (mikro-zajmovi) za ulaganja u dugotrajnu imovinu i kombinaciju dugotrajne imovine i radnog kapitala; </a:t>
            </a:r>
          </a:p>
          <a:p>
            <a:pPr>
              <a:buFont typeface="Arial" pitchFamily="34" charset="0"/>
              <a:buChar char="•"/>
            </a:pPr>
            <a:r>
              <a:rPr lang="vi-VN" sz="1800" dirty="0">
                <a:latin typeface="Cambria" panose="02040503050406030204" pitchFamily="18" charset="0"/>
              </a:rPr>
              <a:t>pružanje zajmova MSP-ovima za ulaganja povezana s razvojem i uvođenjem značajno izmijenjenih ili novih proizvoda ili usluga ili postupaka proizvodnje, po mogućnosti na temelju dijeljenog rizika s bankarskim sektorom;</a:t>
            </a:r>
          </a:p>
          <a:p>
            <a:pPr>
              <a:buFont typeface="Arial" pitchFamily="34" charset="0"/>
              <a:buChar char="•"/>
            </a:pPr>
            <a:r>
              <a:rPr lang="vi-VN" sz="1800" dirty="0">
                <a:latin typeface="Cambria" panose="02040503050406030204" pitchFamily="18" charset="0"/>
              </a:rPr>
              <a:t>pojedinačna jamstva </a:t>
            </a:r>
            <a:r>
              <a:rPr lang="hr-HR" sz="1800" dirty="0" smtClean="0">
                <a:latin typeface="Cambria" panose="02040503050406030204" pitchFamily="18" charset="0"/>
              </a:rPr>
              <a:t>z</a:t>
            </a:r>
            <a:r>
              <a:rPr lang="vi-VN" sz="1800" dirty="0" smtClean="0">
                <a:latin typeface="Cambria" panose="02040503050406030204" pitchFamily="18" charset="0"/>
              </a:rPr>
              <a:t>a </a:t>
            </a:r>
            <a:r>
              <a:rPr lang="vi-VN" sz="1800" dirty="0">
                <a:latin typeface="Cambria" panose="02040503050406030204" pitchFamily="18" charset="0"/>
              </a:rPr>
              <a:t>MSP-ove usmjerene na ulaganja i </a:t>
            </a:r>
            <a:r>
              <a:rPr lang="vi-VN" sz="1800" dirty="0" smtClean="0">
                <a:latin typeface="Cambria" panose="02040503050406030204" pitchFamily="18" charset="0"/>
              </a:rPr>
              <a:t>rast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hr-HR" sz="1800" dirty="0" smtClean="0">
                <a:latin typeface="Cambria" panose="02040503050406030204" pitchFamily="18" charset="0"/>
              </a:rPr>
              <a:t>Pokretanje fondova rizičnog kapitala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800" b="1" dirty="0">
                <a:latin typeface="Cambria" panose="02040503050406030204" pitchFamily="18" charset="0"/>
              </a:rPr>
              <a:t>Glavni </a:t>
            </a:r>
            <a:r>
              <a:rPr lang="hr-HR" sz="1800" b="1" dirty="0">
                <a:latin typeface="Cambria" panose="02040503050406030204" pitchFamily="18" charset="0"/>
              </a:rPr>
              <a:t>k</a:t>
            </a:r>
            <a:r>
              <a:rPr lang="vi-VN" sz="1800" b="1" dirty="0">
                <a:latin typeface="Cambria" panose="02040503050406030204" pitchFamily="18" charset="0"/>
              </a:rPr>
              <a:t>orisnici: </a:t>
            </a:r>
            <a:endParaRPr lang="hr-HR" sz="1800" b="1" dirty="0"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vi-VN" sz="1800" dirty="0">
                <a:latin typeface="Cambria" panose="02040503050406030204" pitchFamily="18" charset="0"/>
              </a:rPr>
              <a:t>kreditni fondovi 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vi-VN" sz="1800" dirty="0">
                <a:latin typeface="Cambria" panose="02040503050406030204" pitchFamily="18" charset="0"/>
              </a:rPr>
              <a:t>jamstveni fondovi 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vi-VN" sz="1800" dirty="0">
                <a:latin typeface="Cambria" panose="02040503050406030204" pitchFamily="18" charset="0"/>
              </a:rPr>
              <a:t>fondovi početnog kapitala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vi-VN" sz="1800" dirty="0">
                <a:latin typeface="Cambria" panose="02040503050406030204" pitchFamily="18" charset="0"/>
              </a:rPr>
              <a:t>fondovi poduzetničkog kapitala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vi-VN" sz="1800" dirty="0">
                <a:latin typeface="Cambria" panose="02040503050406030204" pitchFamily="18" charset="0"/>
              </a:rPr>
              <a:t>poslovni anđeli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vi-VN" sz="1800" dirty="0">
                <a:latin typeface="Cambria" panose="02040503050406030204" pitchFamily="18" charset="0"/>
              </a:rPr>
              <a:t>ostali oblici javno-privatnih </a:t>
            </a:r>
            <a:r>
              <a:rPr lang="vi-VN" sz="1800" dirty="0">
                <a:latin typeface="Cambria" panose="02040503050406030204" pitchFamily="18" charset="0"/>
              </a:rPr>
              <a:t>partnerstava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3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250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3: Poslovna konkurentnost</a:t>
            </a:r>
            <a:r>
              <a:rPr lang="pl-PL" sz="1800" dirty="0">
                <a:solidFill>
                  <a:srgbClr val="2D2D8A"/>
                </a:solidFill>
                <a:latin typeface="Cambria" panose="02040503050406030204" pitchFamily="18" charset="0"/>
                <a:cs typeface="Microsoft Sans Serif" pitchFamily="34" charset="0"/>
              </a:rPr>
              <a:t/>
            </a:r>
            <a:br>
              <a:rPr lang="pl-PL" sz="1800" dirty="0">
                <a:solidFill>
                  <a:srgbClr val="2D2D8A"/>
                </a:solidFill>
                <a:latin typeface="Cambria" panose="02040503050406030204" pitchFamily="18" charset="0"/>
                <a:cs typeface="Microsoft Sans Serif" pitchFamily="34" charset="0"/>
              </a:rPr>
            </a:b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42535" y="1501726"/>
            <a:ext cx="10705514" cy="5025683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  <a:tabLst>
                <a:tab pos="394970" algn="l"/>
              </a:tabLst>
            </a:pPr>
            <a:r>
              <a:rPr lang="hr-HR" sz="1600" b="1" dirty="0">
                <a:latin typeface="Cambria" panose="02040503050406030204" pitchFamily="18" charset="0"/>
              </a:rPr>
              <a:t>Investicijski prioritet 3d: </a:t>
            </a:r>
            <a:r>
              <a:rPr lang="hr-HR" sz="1600" dirty="0">
                <a:latin typeface="Cambria" panose="02040503050406030204" pitchFamily="18" charset="0"/>
              </a:rPr>
              <a:t>Podupiranje kapaciteta MSP-ova za rast i inovacijske procese</a:t>
            </a:r>
          </a:p>
          <a:p>
            <a:pPr marL="0" indent="0">
              <a:buNone/>
            </a:pPr>
            <a:r>
              <a:rPr lang="vi-VN" sz="1600" b="1" dirty="0">
                <a:latin typeface="Cambria" panose="02040503050406030204" pitchFamily="18" charset="0"/>
              </a:rPr>
              <a:t>Primjeri </a:t>
            </a:r>
            <a:r>
              <a:rPr lang="vi-VN" sz="1600" b="1" dirty="0">
                <a:latin typeface="Cambria" panose="02040503050406030204" pitchFamily="18" charset="0"/>
              </a:rPr>
              <a:t>aktivnosti </a:t>
            </a:r>
            <a:r>
              <a:rPr lang="hr-HR" sz="1600" b="1" dirty="0">
                <a:latin typeface="Cambria" panose="02040503050406030204" pitchFamily="18" charset="0"/>
              </a:rPr>
              <a:t>i potencijalni korisnici</a:t>
            </a:r>
            <a:r>
              <a:rPr lang="vi-VN" sz="1600" b="1" dirty="0">
                <a:latin typeface="Cambria" panose="02040503050406030204" pitchFamily="18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hr-HR" sz="1600" dirty="0" smtClean="0">
                <a:latin typeface="Cambria" panose="02040503050406030204" pitchFamily="18" charset="0"/>
              </a:rPr>
              <a:t>P</a:t>
            </a:r>
            <a:r>
              <a:rPr lang="vi-VN" sz="1600" dirty="0" smtClean="0">
                <a:latin typeface="Cambria" panose="02040503050406030204" pitchFamily="18" charset="0"/>
              </a:rPr>
              <a:t>roširenj</a:t>
            </a:r>
            <a:r>
              <a:rPr lang="hr-HR" sz="1600" dirty="0" smtClean="0">
                <a:latin typeface="Cambria" panose="02040503050406030204" pitchFamily="18" charset="0"/>
              </a:rPr>
              <a:t>e proizvodnih</a:t>
            </a:r>
            <a:r>
              <a:rPr lang="vi-VN" sz="1600" dirty="0" smtClean="0">
                <a:latin typeface="Cambria" panose="02040503050406030204" pitchFamily="18" charset="0"/>
              </a:rPr>
              <a:t> kapaciteta</a:t>
            </a:r>
            <a:r>
              <a:rPr lang="hr-HR" sz="1600" dirty="0" smtClean="0">
                <a:latin typeface="Cambria" panose="02040503050406030204" pitchFamily="18" charset="0"/>
              </a:rPr>
              <a:t> te razvoj novih proizvoda i usluga. </a:t>
            </a:r>
            <a:r>
              <a:rPr lang="vi-VN" sz="1600" b="1" dirty="0">
                <a:latin typeface="Cambria" panose="02040503050406030204" pitchFamily="18" charset="0"/>
              </a:rPr>
              <a:t>Potencijalni korisnici</a:t>
            </a:r>
            <a:r>
              <a:rPr lang="vi-VN" sz="1600" dirty="0">
                <a:latin typeface="Cambria" panose="02040503050406030204" pitchFamily="18" charset="0"/>
              </a:rPr>
              <a:t>: MSP-ovi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Potpora poduzećima </a:t>
            </a:r>
            <a:r>
              <a:rPr lang="hr-HR" sz="1600" dirty="0" smtClean="0">
                <a:latin typeface="Cambria" panose="02040503050406030204" pitchFamily="18" charset="0"/>
              </a:rPr>
              <a:t>za </a:t>
            </a:r>
            <a:r>
              <a:rPr lang="vi-VN" sz="1600" dirty="0" smtClean="0">
                <a:latin typeface="Cambria" panose="02040503050406030204" pitchFamily="18" charset="0"/>
              </a:rPr>
              <a:t>udovoljava</a:t>
            </a:r>
            <a:r>
              <a:rPr lang="hr-HR" sz="1600" dirty="0" smtClean="0">
                <a:latin typeface="Cambria" panose="02040503050406030204" pitchFamily="18" charset="0"/>
              </a:rPr>
              <a:t>nje</a:t>
            </a:r>
            <a:r>
              <a:rPr lang="vi-VN" sz="1600" dirty="0" smtClean="0">
                <a:latin typeface="Cambria" panose="02040503050406030204" pitchFamily="18" charset="0"/>
              </a:rPr>
              <a:t> </a:t>
            </a:r>
            <a:r>
              <a:rPr lang="vi-VN" sz="1600" dirty="0">
                <a:latin typeface="Cambria" panose="02040503050406030204" pitchFamily="18" charset="0"/>
              </a:rPr>
              <a:t>normama i standardima </a:t>
            </a:r>
            <a:r>
              <a:rPr lang="vi-VN" sz="1600" dirty="0" smtClean="0">
                <a:latin typeface="Cambria" panose="02040503050406030204" pitchFamily="18" charset="0"/>
              </a:rPr>
              <a:t>za </a:t>
            </a:r>
            <a:r>
              <a:rPr lang="vi-VN" sz="1600" dirty="0">
                <a:latin typeface="Cambria" panose="02040503050406030204" pitchFamily="18" charset="0"/>
              </a:rPr>
              <a:t>proizvode/usluge/procese s ciljem povećanja konkurentnosti i pristupa međunarodnim tržištima</a:t>
            </a:r>
            <a:r>
              <a:rPr lang="hr-HR" sz="1600" dirty="0">
                <a:latin typeface="Cambria" panose="02040503050406030204" pitchFamily="18" charset="0"/>
              </a:rPr>
              <a:t>. </a:t>
            </a:r>
            <a:r>
              <a:rPr lang="vi-VN" sz="1600" b="1" dirty="0">
                <a:latin typeface="Cambria" panose="02040503050406030204" pitchFamily="18" charset="0"/>
              </a:rPr>
              <a:t>Potencijalni korisnici</a:t>
            </a:r>
            <a:r>
              <a:rPr lang="vi-VN" sz="1600" dirty="0">
                <a:latin typeface="Cambria" panose="02040503050406030204" pitchFamily="18" charset="0"/>
              </a:rPr>
              <a:t>: MSP-ovi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 smtClean="0">
                <a:latin typeface="Cambria" panose="02040503050406030204" pitchFamily="18" charset="0"/>
              </a:rPr>
              <a:t>Unapređenje</a:t>
            </a:r>
            <a:r>
              <a:rPr lang="hr-HR" sz="1600" dirty="0" smtClean="0">
                <a:latin typeface="Cambria" panose="02040503050406030204" pitchFamily="18" charset="0"/>
              </a:rPr>
              <a:t> međusobne</a:t>
            </a:r>
            <a:r>
              <a:rPr lang="vi-VN" sz="1600" dirty="0" smtClean="0">
                <a:latin typeface="Cambria" panose="02040503050406030204" pitchFamily="18" charset="0"/>
              </a:rPr>
              <a:t> </a:t>
            </a:r>
            <a:r>
              <a:rPr lang="hr-HR" sz="1600" dirty="0" smtClean="0">
                <a:latin typeface="Cambria" panose="02040503050406030204" pitchFamily="18" charset="0"/>
              </a:rPr>
              <a:t>suradnje </a:t>
            </a:r>
            <a:r>
              <a:rPr lang="vi-VN" sz="1600" dirty="0" smtClean="0">
                <a:latin typeface="Cambria" panose="02040503050406030204" pitchFamily="18" charset="0"/>
              </a:rPr>
              <a:t>MSP-ova </a:t>
            </a:r>
            <a:r>
              <a:rPr lang="vi-VN" sz="1600" dirty="0">
                <a:latin typeface="Cambria" panose="02040503050406030204" pitchFamily="18" charset="0"/>
              </a:rPr>
              <a:t>u svrhu jačanja njihovog tržišnog položaja</a:t>
            </a:r>
            <a:r>
              <a:rPr lang="hr-HR" sz="1600" dirty="0">
                <a:latin typeface="Cambria" panose="02040503050406030204" pitchFamily="18" charset="0"/>
              </a:rPr>
              <a:t>. </a:t>
            </a:r>
            <a:r>
              <a:rPr lang="vi-VN" sz="1600" b="1" dirty="0">
                <a:latin typeface="Cambria" panose="02040503050406030204" pitchFamily="18" charset="0"/>
              </a:rPr>
              <a:t>Potencijalni korisnici: </a:t>
            </a:r>
            <a:r>
              <a:rPr lang="vi-VN" sz="1600" dirty="0" smtClean="0">
                <a:latin typeface="Cambria" panose="02040503050406030204" pitchFamily="18" charset="0"/>
              </a:rPr>
              <a:t>klasteri </a:t>
            </a:r>
            <a:r>
              <a:rPr lang="vi-VN" sz="1600" dirty="0">
                <a:latin typeface="Cambria" panose="02040503050406030204" pitchFamily="18" charset="0"/>
              </a:rPr>
              <a:t>i </a:t>
            </a:r>
            <a:r>
              <a:rPr lang="vi-VN" sz="1600" dirty="0" smtClean="0">
                <a:latin typeface="Cambria" panose="02040503050406030204" pitchFamily="18" charset="0"/>
              </a:rPr>
              <a:t>zadruge</a:t>
            </a:r>
            <a:endParaRPr lang="vi-VN" sz="1600" dirty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Povećanje konkurentnosti i učinkovitosti poduzeća putem IKT-a</a:t>
            </a:r>
            <a:r>
              <a:rPr lang="hr-HR" sz="1600" dirty="0">
                <a:latin typeface="Cambria" panose="02040503050406030204" pitchFamily="18" charset="0"/>
              </a:rPr>
              <a:t>. </a:t>
            </a:r>
            <a:r>
              <a:rPr lang="vi-VN" sz="1600" b="1" dirty="0">
                <a:latin typeface="Cambria" panose="02040503050406030204" pitchFamily="18" charset="0"/>
              </a:rPr>
              <a:t>Potencijalni korisnici: MSP-ovi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Internacionalizacija </a:t>
            </a:r>
            <a:r>
              <a:rPr lang="hr-HR" sz="1600" dirty="0" smtClean="0">
                <a:latin typeface="Cambria" panose="02040503050406030204" pitchFamily="18" charset="0"/>
              </a:rPr>
              <a:t>brzo</a:t>
            </a:r>
            <a:r>
              <a:rPr lang="vi-VN" sz="1600" dirty="0" smtClean="0">
                <a:latin typeface="Cambria" panose="02040503050406030204" pitchFamily="18" charset="0"/>
              </a:rPr>
              <a:t>rastućih </a:t>
            </a:r>
            <a:r>
              <a:rPr lang="vi-VN" sz="1600" dirty="0">
                <a:latin typeface="Cambria" panose="02040503050406030204" pitchFamily="18" charset="0"/>
              </a:rPr>
              <a:t>i inovativnih poduzeća</a:t>
            </a:r>
            <a:r>
              <a:rPr lang="hr-HR" sz="1600" dirty="0">
                <a:latin typeface="Cambria" panose="02040503050406030204" pitchFamily="18" charset="0"/>
              </a:rPr>
              <a:t>. </a:t>
            </a:r>
            <a:r>
              <a:rPr lang="vi-VN" sz="1600" b="1" dirty="0">
                <a:latin typeface="Cambria" panose="02040503050406030204" pitchFamily="18" charset="0"/>
              </a:rPr>
              <a:t>Potencijalni korisnici</a:t>
            </a:r>
            <a:r>
              <a:rPr lang="vi-VN" sz="1600" dirty="0">
                <a:latin typeface="Cambria" panose="02040503050406030204" pitchFamily="18" charset="0"/>
              </a:rPr>
              <a:t>: MSP-ovi koji žele započeti ili proširiti svoje aktivnosti na inozemna tržišta, inovativni klasteri, MINPO u suradnji s regionalnim tijelima i organizacijama za poslovnu podršku (kao što su poduzetničke udruge, Gospodarska komora, Obrtnička komora, Hrvatski savez zadruga, HAMAG-BICRO) uključenima u internacionalizaciju. </a:t>
            </a:r>
            <a:endParaRPr lang="hr-HR" sz="1600" dirty="0" smtClean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hr-HR" sz="1600" dirty="0" smtClean="0">
                <a:latin typeface="Cambria" panose="02040503050406030204" pitchFamily="18" charset="0"/>
              </a:rPr>
              <a:t>Promicanje inovativnosti </a:t>
            </a:r>
            <a:r>
              <a:rPr lang="vi-VN" sz="1600" dirty="0" smtClean="0">
                <a:latin typeface="Cambria" panose="02040503050406030204" pitchFamily="18" charset="0"/>
              </a:rPr>
              <a:t>u </a:t>
            </a:r>
            <a:r>
              <a:rPr lang="vi-VN" sz="1600" dirty="0">
                <a:latin typeface="Cambria" panose="02040503050406030204" pitchFamily="18" charset="0"/>
              </a:rPr>
              <a:t>MSP-ovima</a:t>
            </a:r>
            <a:r>
              <a:rPr lang="hr-HR" sz="1600" dirty="0">
                <a:latin typeface="Cambria" panose="02040503050406030204" pitchFamily="18" charset="0"/>
              </a:rPr>
              <a:t>. </a:t>
            </a:r>
            <a:r>
              <a:rPr lang="vi-VN" sz="1600" b="1" dirty="0" smtClean="0">
                <a:latin typeface="Cambria" panose="02040503050406030204" pitchFamily="18" charset="0"/>
              </a:rPr>
              <a:t>Potencijalni </a:t>
            </a:r>
            <a:r>
              <a:rPr lang="vi-VN" sz="1600" b="1" dirty="0">
                <a:latin typeface="Cambria" panose="02040503050406030204" pitchFamily="18" charset="0"/>
              </a:rPr>
              <a:t>korisnici: </a:t>
            </a:r>
            <a:r>
              <a:rPr lang="vi-VN" sz="1600" dirty="0">
                <a:latin typeface="Cambria" panose="02040503050406030204" pitchFamily="18" charset="0"/>
              </a:rPr>
              <a:t>MSP-ovi usmjereni na srednje visoke i visoke tehnologije i proizvodnju robe i usluga s visokom dodanom vrijednošću, posebice za sektore utvrđene u strategiji S3.</a:t>
            </a:r>
          </a:p>
        </p:txBody>
      </p:sp>
    </p:spTree>
    <p:extLst>
      <p:ext uri="{BB962C8B-B14F-4D97-AF65-F5344CB8AC3E}">
        <p14:creationId xmlns:p14="http://schemas.microsoft.com/office/powerpoint/2010/main" val="228395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15" y="762000"/>
            <a:ext cx="9664505" cy="990600"/>
          </a:xfrm>
        </p:spPr>
        <p:txBody>
          <a:bodyPr/>
          <a:lstStyle/>
          <a:p>
            <a:r>
              <a:rPr lang="hr-HR" sz="2800" b="1" dirty="0">
                <a:latin typeface="Cambria" panose="02040503050406030204" pitchFamily="18" charset="0"/>
              </a:rPr>
              <a:t>Prioritetna os 4: Promicanje energetske učinkovitosti i obnovljivih izvora energije</a:t>
            </a:r>
            <a:endParaRPr lang="hr-HR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536257"/>
              </p:ext>
            </p:extLst>
          </p:nvPr>
        </p:nvGraphicFramePr>
        <p:xfrm>
          <a:off x="1252025" y="1752600"/>
          <a:ext cx="10213144" cy="4662268"/>
        </p:xfrm>
        <a:graphic>
          <a:graphicData uri="http://schemas.openxmlformats.org/drawingml/2006/table">
            <a:tbl>
              <a:tblPr firstRow="1" firstCol="1" bandRow="1"/>
              <a:tblGrid>
                <a:gridCol w="3696185"/>
                <a:gridCol w="3696185"/>
                <a:gridCol w="1264486"/>
                <a:gridCol w="1556288"/>
              </a:tblGrid>
              <a:tr h="132440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Prioritet ulaganja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3093" marR="43093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Specifični cilj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3093" marR="43093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3093" marR="43093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39785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Investicijski prioritet 4b </a:t>
                      </a:r>
                      <a:endParaRPr lang="hr-HR" sz="1600" b="1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Promicanje energetske učinkovitosti i korištenja obnovljivih izvora energije u poduzećima</a:t>
                      </a:r>
                      <a:endParaRPr lang="hr-HR" sz="1600" b="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Specifični cilj 4b1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Povećanje energetske učinkovitosti i korištenja OIE u proizvodnim industrijama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60.000.000 €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100.000.000 €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19400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Specifični cilj 4b2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Povećanje energetske učinkovitosti i korištenja OIE u privatnom uslužnom sektoru (</a:t>
                      </a:r>
                      <a:r>
                        <a:rPr lang="hr-HR" sz="16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turizam, trgovina)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kern="1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40.000.000 €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38401" y="1972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145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4: Promicanje energetske učinkovitosti i obnovljivih izvora energije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762580"/>
              </p:ext>
            </p:extLst>
          </p:nvPr>
        </p:nvGraphicFramePr>
        <p:xfrm>
          <a:off x="970671" y="1752600"/>
          <a:ext cx="10508566" cy="4936109"/>
        </p:xfrm>
        <a:graphic>
          <a:graphicData uri="http://schemas.openxmlformats.org/drawingml/2006/table">
            <a:tbl>
              <a:tblPr firstRow="1" firstCol="1" bandRow="1"/>
              <a:tblGrid>
                <a:gridCol w="3548635"/>
                <a:gridCol w="3548635"/>
                <a:gridCol w="1292630"/>
                <a:gridCol w="2118666"/>
              </a:tblGrid>
              <a:tr h="62219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Prioritet </a:t>
                      </a: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ulaganja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98" marR="33998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Specifični cilj</a:t>
                      </a:r>
                      <a:endParaRPr lang="hr-H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98" marR="33998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98" marR="33998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30056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Investicijski prioritet 4c</a:t>
                      </a:r>
                      <a:endParaRPr lang="hr-HR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Podupiranje energetske učinkovitosti, pametnog upravljanja energijom i korištenje OIE u javnoj infrastrukturi, uključujući javne zgrade </a:t>
                      </a: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te 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 stambenom sektoru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Specifični cilj 4c1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Smanjenje energetske potrošnje u zgradama javnog sektora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211.810.805 €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411.810.805 €</a:t>
                      </a:r>
                      <a:endParaRPr lang="hr-HR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8314" marR="48314" marT="67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103360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Specifični cilj 4c2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Smanjenje energetske potrošnje u stambenim zgradama (u više stambenim zgradama i obiteljskim kućama)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100.000.000 €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2405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Specifični cilj 4c3</a:t>
                      </a:r>
                      <a:endParaRPr lang="hr-HR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Povećanje učinkovitosti sustava toplinarstva</a:t>
                      </a:r>
                      <a:endParaRPr lang="hr-HR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80.000.000 €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55739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Specifični cilj 4c4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Povećanje učinkovitosti javne rasvjete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20.000.000 €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279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Investicijski prioritet 4d </a:t>
                      </a:r>
                      <a:endParaRPr lang="hr-HR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Razvoj i provedba pametnih sustava distribucije koji djeluju pri niskim i srednjim razinama napona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Specifični cilj 4d1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Uvođenje pametnih mreža na pilot područjima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7577" marR="37577" marT="581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20.000.000 €</a:t>
                      </a:r>
                      <a:endParaRPr lang="hr-HR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3104" marR="33104" marT="53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20.000.000 €</a:t>
                      </a:r>
                      <a:endParaRPr lang="hr-HR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3104" marR="33104" marT="53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850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4: Promicanje energetske učinkovitosti i obnovljivih izvora energije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56603" y="1752601"/>
            <a:ext cx="10621108" cy="4985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Investicijski prioritet 4b: </a:t>
            </a:r>
            <a:r>
              <a:rPr lang="hr-HR" sz="1600" dirty="0">
                <a:latin typeface="Cambria" panose="02040503050406030204" pitchFamily="18" charset="0"/>
              </a:rPr>
              <a:t>Promicanje energetske učinkovitosti i korištenja obnovljivih izvora energije u poduzećima</a:t>
            </a:r>
          </a:p>
          <a:p>
            <a:pPr marL="0" indent="0">
              <a:buNone/>
            </a:pPr>
            <a:r>
              <a:rPr lang="vi-VN" sz="1600" b="1" dirty="0">
                <a:latin typeface="Cambria" panose="02040503050406030204" pitchFamily="18" charset="0"/>
              </a:rPr>
              <a:t>Primjeri </a:t>
            </a:r>
            <a:r>
              <a:rPr lang="vi-VN" sz="1600" b="1" dirty="0">
                <a:latin typeface="Cambria" panose="02040503050406030204" pitchFamily="18" charset="0"/>
              </a:rPr>
              <a:t>aktivnosti za </a:t>
            </a:r>
            <a:r>
              <a:rPr lang="hr-HR" sz="1600" b="1" dirty="0">
                <a:latin typeface="Cambria" panose="02040503050406030204" pitchFamily="18" charset="0"/>
              </a:rPr>
              <a:t>s</a:t>
            </a:r>
            <a:r>
              <a:rPr lang="vi-VN" sz="1600" b="1" dirty="0">
                <a:latin typeface="Cambria" panose="02040503050406030204" pitchFamily="18" charset="0"/>
              </a:rPr>
              <a:t>pecifični cilj 4b</a:t>
            </a:r>
            <a:r>
              <a:rPr lang="hr-HR" sz="1600" b="1" dirty="0">
                <a:latin typeface="Cambria" panose="02040503050406030204" pitchFamily="18" charset="0"/>
              </a:rPr>
              <a:t>1</a:t>
            </a:r>
            <a:r>
              <a:rPr lang="vi-VN" sz="1600" b="1" dirty="0">
                <a:latin typeface="Cambria" panose="02040503050406030204" pitchFamily="18" charset="0"/>
              </a:rPr>
              <a:t> i </a:t>
            </a:r>
            <a:r>
              <a:rPr lang="hr-HR" sz="1600" b="1" dirty="0">
                <a:latin typeface="Cambria" panose="02040503050406030204" pitchFamily="18" charset="0"/>
              </a:rPr>
              <a:t>s</a:t>
            </a:r>
            <a:r>
              <a:rPr lang="vi-VN" sz="1600" b="1" dirty="0">
                <a:latin typeface="Cambria" panose="02040503050406030204" pitchFamily="18" charset="0"/>
              </a:rPr>
              <a:t>pecifični cilj 4b2</a:t>
            </a:r>
            <a:r>
              <a:rPr lang="hr-HR" sz="1600" b="1" dirty="0">
                <a:latin typeface="Cambria" panose="02040503050406030204" pitchFamily="18" charset="0"/>
              </a:rPr>
              <a:t>:</a:t>
            </a:r>
            <a:endParaRPr lang="vi-VN" sz="1600" b="1" dirty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hr-HR" sz="1600" dirty="0">
                <a:latin typeface="Cambria" panose="02040503050406030204" pitchFamily="18" charset="0"/>
              </a:rPr>
              <a:t>r</a:t>
            </a:r>
            <a:r>
              <a:rPr lang="vi-VN" sz="1600" dirty="0">
                <a:latin typeface="Cambria" panose="02040503050406030204" pitchFamily="18" charset="0"/>
              </a:rPr>
              <a:t>azvoj infrastrukture za obnovljive izvore energije u industrijskoj proizvodnji i uslužnom sektoru (turizam i trgovina), uključujući prelazak s konvencionalnih na alternativne izvore energije (OIE) kao što su: ugrađeni solarni kolektori, toplinske pumpe, visoko efikasna kogeneracija;</a:t>
            </a:r>
          </a:p>
          <a:p>
            <a:pPr>
              <a:buFont typeface="Arial" pitchFamily="34" charset="0"/>
              <a:buChar char="•"/>
            </a:pPr>
            <a:r>
              <a:rPr lang="hr-HR" sz="1600" dirty="0">
                <a:latin typeface="Cambria" panose="02040503050406030204" pitchFamily="18" charset="0"/>
              </a:rPr>
              <a:t>p</a:t>
            </a:r>
            <a:r>
              <a:rPr lang="vi-VN" sz="1600" dirty="0">
                <a:latin typeface="Cambria" panose="02040503050406030204" pitchFamily="18" charset="0"/>
              </a:rPr>
              <a:t>rovedba mjera za povećavanje energetske učinkovitosti u industrijskoj proizvodnji i uslužnom sektoru (turizam i trgovina), uključujući: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"meke mjere" - uvođenje sustavnog upravljanja energijom, obavljanje energetskih pregleda, kontrola analiza potrošnje energije,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pripremu planova za efikasnije gospodarenje </a:t>
            </a:r>
            <a:r>
              <a:rPr lang="vi-VN" sz="1600" dirty="0" smtClean="0">
                <a:latin typeface="Cambria" panose="02040503050406030204" pitchFamily="18" charset="0"/>
              </a:rPr>
              <a:t>energijom</a:t>
            </a:r>
            <a:r>
              <a:rPr lang="hr-HR" sz="1600" dirty="0" smtClean="0">
                <a:latin typeface="Cambria" panose="02040503050406030204" pitchFamily="18" charset="0"/>
              </a:rPr>
              <a:t> </a:t>
            </a:r>
            <a:r>
              <a:rPr lang="vi-VN" sz="1600" dirty="0" smtClean="0">
                <a:latin typeface="Cambria" panose="02040503050406030204" pitchFamily="18" charset="0"/>
              </a:rPr>
              <a:t>i prijedlog</a:t>
            </a:r>
            <a:r>
              <a:rPr lang="hr-HR" sz="1600" dirty="0" smtClean="0">
                <a:latin typeface="Cambria" panose="02040503050406030204" pitchFamily="18" charset="0"/>
              </a:rPr>
              <a:t>a</a:t>
            </a:r>
            <a:r>
              <a:rPr lang="vi-VN" sz="1600" dirty="0" smtClean="0">
                <a:latin typeface="Cambria" panose="02040503050406030204" pitchFamily="18" charset="0"/>
              </a:rPr>
              <a:t> </a:t>
            </a:r>
            <a:r>
              <a:rPr lang="vi-VN" sz="1600" dirty="0">
                <a:latin typeface="Cambria" panose="02040503050406030204" pitchFamily="18" charset="0"/>
              </a:rPr>
              <a:t>za </a:t>
            </a:r>
            <a:r>
              <a:rPr lang="vi-VN" sz="1600" dirty="0" smtClean="0">
                <a:latin typeface="Cambria" panose="02040503050406030204" pitchFamily="18" charset="0"/>
              </a:rPr>
              <a:t>optimi</a:t>
            </a:r>
            <a:r>
              <a:rPr lang="hr-HR" sz="1600" dirty="0" err="1" smtClean="0">
                <a:latin typeface="Cambria" panose="02040503050406030204" pitchFamily="18" charset="0"/>
              </a:rPr>
              <a:t>zi</a:t>
            </a:r>
            <a:r>
              <a:rPr lang="vi-VN" sz="1600" dirty="0" smtClean="0">
                <a:latin typeface="Cambria" panose="02040503050406030204" pitchFamily="18" charset="0"/>
              </a:rPr>
              <a:t>ranje </a:t>
            </a:r>
            <a:r>
              <a:rPr lang="vi-VN" sz="1600" dirty="0">
                <a:latin typeface="Cambria" panose="02040503050406030204" pitchFamily="18" charset="0"/>
              </a:rPr>
              <a:t>poslovnih procesa u smislu uštede energije;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infrastrukturna ulaganja poput onih u pametna brojila i obnovu objekata, koja će pridonijeti postizanju ciljeva povezanih s energetskom </a:t>
            </a:r>
            <a:r>
              <a:rPr lang="vi-VN" sz="1600" dirty="0">
                <a:latin typeface="Cambria" panose="02040503050406030204" pitchFamily="18" charset="0"/>
              </a:rPr>
              <a:t>učinkovitošću</a:t>
            </a:r>
            <a:endParaRPr lang="vi-VN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6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 smtClean="0">
                <a:latin typeface="Cambria" panose="02040503050406030204" pitchFamily="18" charset="0"/>
              </a:rPr>
              <a:t>Glavni </a:t>
            </a:r>
            <a:r>
              <a:rPr lang="hr-HR" sz="1600" b="1" dirty="0">
                <a:latin typeface="Cambria" panose="02040503050406030204" pitchFamily="18" charset="0"/>
              </a:rPr>
              <a:t>korisnici:</a:t>
            </a:r>
          </a:p>
          <a:p>
            <a:pPr marL="0" indent="0">
              <a:buNone/>
            </a:pPr>
            <a:r>
              <a:rPr lang="vi-VN" sz="1600" dirty="0">
                <a:latin typeface="Cambria" panose="02040503050406030204" pitchFamily="18" charset="0"/>
              </a:rPr>
              <a:t>Poduzeća (uključujući MSP-ove i veća poduzeća)</a:t>
            </a:r>
          </a:p>
          <a:p>
            <a:pPr marL="0" indent="0">
              <a:buNone/>
            </a:pPr>
            <a:endParaRPr lang="hr-HR" sz="13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229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4: Promicanje energetske učinkovitosti i obnovljivih izvora energije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603" y="1676400"/>
            <a:ext cx="9101797" cy="5005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Investicijski prioritet 4c: </a:t>
            </a:r>
            <a:r>
              <a:rPr lang="hr-HR" sz="1600" dirty="0">
                <a:latin typeface="Cambria" panose="02040503050406030204" pitchFamily="18" charset="0"/>
              </a:rPr>
              <a:t>Podupiranje energetske učinkovitosti, pametnog upravljanja energijom i korištenje OIE u javnoj infrastrukturi, uključujući javne zgrade i u stambenom sektoru</a:t>
            </a:r>
          </a:p>
          <a:p>
            <a:pPr marL="0" indent="0">
              <a:buNone/>
            </a:pPr>
            <a:r>
              <a:rPr lang="vi-VN" sz="1600" b="1" dirty="0">
                <a:latin typeface="Cambria" panose="02040503050406030204" pitchFamily="18" charset="0"/>
              </a:rPr>
              <a:t>Primjer aktivnosti specifičnih ciljeva</a:t>
            </a:r>
            <a:r>
              <a:rPr lang="hr-HR" sz="1600" b="1" dirty="0">
                <a:latin typeface="Cambria" panose="02040503050406030204" pitchFamily="18" charset="0"/>
              </a:rPr>
              <a:t> </a:t>
            </a:r>
            <a:r>
              <a:rPr lang="vi-VN" sz="1600" b="1" dirty="0">
                <a:latin typeface="Cambria" panose="02040503050406030204" pitchFamily="18" charset="0"/>
              </a:rPr>
              <a:t>4c1 i 4c2</a:t>
            </a:r>
            <a:r>
              <a:rPr lang="hr-HR" sz="1600" b="1" dirty="0">
                <a:latin typeface="Cambria" panose="02040503050406030204" pitchFamily="18" charset="0"/>
              </a:rPr>
              <a:t>: </a:t>
            </a:r>
            <a:endParaRPr lang="vi-VN" sz="1600" b="1" dirty="0">
              <a:latin typeface="Cambria" panose="02040503050406030204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hr-HR" sz="1600" dirty="0">
                <a:latin typeface="Cambria" panose="02040503050406030204" pitchFamily="18" charset="0"/>
              </a:rPr>
              <a:t>p</a:t>
            </a:r>
            <a:r>
              <a:rPr lang="vi-VN" sz="1600" dirty="0">
                <a:latin typeface="Cambria" panose="02040503050406030204" pitchFamily="18" charset="0"/>
              </a:rPr>
              <a:t>rovedba programa energetske obnove za zgrade (javne i stambene</a:t>
            </a:r>
            <a:r>
              <a:rPr lang="vi-VN" sz="1600" dirty="0" smtClean="0">
                <a:latin typeface="Cambria" panose="02040503050406030204" pitchFamily="18" charset="0"/>
              </a:rPr>
              <a:t>), </a:t>
            </a:r>
            <a:r>
              <a:rPr lang="vi-VN" sz="1600" dirty="0">
                <a:latin typeface="Cambria" panose="02040503050406030204" pitchFamily="18" charset="0"/>
              </a:rPr>
              <a:t>uključujući energetske preglede, energetsko certificiranje, </a:t>
            </a:r>
            <a:r>
              <a:rPr lang="hr-HR" sz="1600" dirty="0" smtClean="0">
                <a:latin typeface="Cambria" panose="02040503050406030204" pitchFamily="18" charset="0"/>
              </a:rPr>
              <a:t>izradu </a:t>
            </a:r>
            <a:r>
              <a:rPr lang="vi-VN" sz="1600" dirty="0" smtClean="0">
                <a:latin typeface="Cambria" panose="02040503050406030204" pitchFamily="18" charset="0"/>
              </a:rPr>
              <a:t>projektn</a:t>
            </a:r>
            <a:r>
              <a:rPr lang="hr-HR" sz="1600" dirty="0" smtClean="0">
                <a:latin typeface="Cambria" panose="02040503050406030204" pitchFamily="18" charset="0"/>
              </a:rPr>
              <a:t>e</a:t>
            </a:r>
            <a:r>
              <a:rPr lang="vi-VN" sz="1600" dirty="0" smtClean="0">
                <a:latin typeface="Cambria" panose="02040503050406030204" pitchFamily="18" charset="0"/>
              </a:rPr>
              <a:t> dokumentacij</a:t>
            </a:r>
            <a:r>
              <a:rPr lang="hr-HR" sz="1600" dirty="0" smtClean="0">
                <a:latin typeface="Cambria" panose="02040503050406030204" pitchFamily="18" charset="0"/>
              </a:rPr>
              <a:t>e</a:t>
            </a:r>
            <a:r>
              <a:rPr lang="vi-VN" sz="1600" dirty="0" smtClean="0">
                <a:latin typeface="Cambria" panose="02040503050406030204" pitchFamily="18" charset="0"/>
              </a:rPr>
              <a:t>, sklapanja </a:t>
            </a:r>
            <a:r>
              <a:rPr lang="vi-VN" sz="1600" dirty="0">
                <a:latin typeface="Cambria" panose="02040503050406030204" pitchFamily="18" charset="0"/>
              </a:rPr>
              <a:t>ugovora o energetskom učinku </a:t>
            </a:r>
            <a:r>
              <a:rPr lang="hr-HR" sz="1600" dirty="0" smtClean="0">
                <a:latin typeface="Cambria" panose="02040503050406030204" pitchFamily="18" charset="0"/>
              </a:rPr>
              <a:t>te</a:t>
            </a:r>
            <a:r>
              <a:rPr lang="vi-VN" sz="1600" dirty="0" smtClean="0">
                <a:latin typeface="Cambria" panose="02040503050406030204" pitchFamily="18" charset="0"/>
              </a:rPr>
              <a:t> </a:t>
            </a:r>
            <a:r>
              <a:rPr lang="hr-HR" sz="1600" dirty="0" smtClean="0">
                <a:latin typeface="Cambria" panose="02040503050406030204" pitchFamily="18" charset="0"/>
              </a:rPr>
              <a:t>financiranje ulaganja</a:t>
            </a:r>
            <a:r>
              <a:rPr lang="vi-VN" sz="1600" dirty="0" smtClean="0">
                <a:latin typeface="Cambria" panose="02040503050406030204" pitchFamily="18" charset="0"/>
              </a:rPr>
              <a:t> poput </a:t>
            </a:r>
            <a:r>
              <a:rPr lang="vi-VN" sz="1600" dirty="0">
                <a:latin typeface="Cambria" panose="02040503050406030204" pitchFamily="18" charset="0"/>
              </a:rPr>
              <a:t>zamjena starih prozora novima, zadovoljavanja minimalnih zahtjeva u pogledu termalne izolacije, rekonstrukcije/ugradnje sustava za grijanje/hlađenje, uvođenja razdjelnika topline, ugradnje svodova za termostat, ugradnje toplinskih pumpi itd.;</a:t>
            </a:r>
          </a:p>
          <a:p>
            <a:pPr algn="just"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ugradnja pametnih brojila, pružanje točnih povratnih informacija u vezi s potrošnjom energije krajnje namjene, uvođenje sustava upravljanja energijom u domaćinstvu, uključujući razne mogućnost bežične komunikacije (za pametno mjerenje</a:t>
            </a:r>
          </a:p>
          <a:p>
            <a:pPr marL="0" indent="0">
              <a:buNone/>
            </a:pPr>
            <a:r>
              <a:rPr lang="vi-VN" sz="1600" b="1" dirty="0">
                <a:latin typeface="Cambria" panose="02040503050406030204" pitchFamily="18" charset="0"/>
              </a:rPr>
              <a:t>Glavne ciljne skupine i korisnici: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4c1 javna tijela (vlasnici javnih zgrada); 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4c2 fizičke osobe (vlasnici stambenih zgrada/kuća);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4c3 i 4c4 tijela regionalne i lokalne samouprave, tvrtke koje se bave javnim uslugama.</a:t>
            </a:r>
          </a:p>
          <a:p>
            <a:pPr marL="0" indent="0">
              <a:buNone/>
            </a:pPr>
            <a:r>
              <a:rPr lang="vi-VN" sz="1500" dirty="0">
                <a:latin typeface="Cambria" panose="02040503050406030204" pitchFamily="18" charset="0"/>
              </a:rPr>
              <a:t> 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32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/>
            </a:r>
            <a:b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/>
            </a:r>
            <a:b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/>
            </a:r>
            <a:b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4: Promicanje energetske učinkovitosti i obnovljivih izvora energije</a:t>
            </a:r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9650"/>
            <a:ext cx="10515600" cy="49799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14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Investicijski </a:t>
            </a:r>
            <a:r>
              <a:rPr lang="hr-HR" sz="1600" b="1" dirty="0">
                <a:latin typeface="Cambria" panose="02040503050406030204" pitchFamily="18" charset="0"/>
              </a:rPr>
              <a:t>prioritet 4d: </a:t>
            </a:r>
            <a:r>
              <a:rPr lang="hr-HR" sz="1600" dirty="0">
                <a:latin typeface="Cambria" panose="02040503050406030204" pitchFamily="18" charset="0"/>
              </a:rPr>
              <a:t>Razvoj i provedba pametnih sustava distribucije koji djeluju pri niskim i srednjim razinama napona</a:t>
            </a:r>
          </a:p>
          <a:p>
            <a:pPr marL="0" indent="0">
              <a:buNone/>
            </a:pPr>
            <a:endParaRPr lang="hr-HR" sz="16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vi-VN" sz="1600" b="1" dirty="0">
                <a:latin typeface="Cambria" panose="02040503050406030204" pitchFamily="18" charset="0"/>
              </a:rPr>
              <a:t>Primjer aktivnosti koje će biti financirane u svrhu ostvarenja specifičnih ciljeva</a:t>
            </a:r>
            <a:r>
              <a:rPr lang="vi-VN" sz="1600" b="1" dirty="0">
                <a:latin typeface="Cambria" panose="02040503050406030204" pitchFamily="18" charset="0"/>
              </a:rPr>
              <a:t>:</a:t>
            </a:r>
            <a:endParaRPr lang="hr-HR" sz="16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vi-VN" sz="1600" b="1" dirty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promicanje i uvođenje tehnologija pametnih mreža u odabranim područjima, kao i drugih mjera gospodarenja energijom povezanih s informatičkim tehnologijama (poput automatizacije i daljinskog upravljanja) kojima se jača i usklađuje potrošnja s proizvodnjom;</a:t>
            </a:r>
          </a:p>
          <a:p>
            <a:pPr>
              <a:buFont typeface="Arial" pitchFamily="34" charset="0"/>
              <a:buChar char="•"/>
            </a:pPr>
            <a:r>
              <a:rPr lang="vi-VN" sz="1600" dirty="0">
                <a:latin typeface="Cambria" panose="02040503050406030204" pitchFamily="18" charset="0"/>
              </a:rPr>
              <a:t>aktivnosti pripreme projekta.</a:t>
            </a:r>
          </a:p>
          <a:p>
            <a:endParaRPr lang="vi-VN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Glavne ciljne skupine i korisnici:</a:t>
            </a:r>
          </a:p>
          <a:p>
            <a:pPr>
              <a:buFont typeface="Arial" pitchFamily="34" charset="0"/>
              <a:buChar char="•"/>
            </a:pPr>
            <a:r>
              <a:rPr lang="hr-HR" sz="1600" dirty="0">
                <a:latin typeface="Cambria" panose="02040503050406030204" pitchFamily="18" charset="0"/>
              </a:rPr>
              <a:t>(Javne) tvrtke nadležne za distribucijsku mrežu (operatori distribucijskog sustava)</a:t>
            </a:r>
          </a:p>
          <a:p>
            <a:pPr>
              <a:buFont typeface="Arial" pitchFamily="34" charset="0"/>
              <a:buChar char="•"/>
            </a:pPr>
            <a:r>
              <a:rPr lang="hr-HR" sz="1600" dirty="0">
                <a:latin typeface="Cambria" panose="02040503050406030204" pitchFamily="18" charset="0"/>
              </a:rPr>
              <a:t>tijela lokalne vlasti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969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466115" y="999136"/>
            <a:ext cx="8785225" cy="5223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i="1" dirty="0">
                <a:solidFill>
                  <a:srgbClr val="2D2D8A">
                    <a:lumMod val="50000"/>
                  </a:srgbClr>
                </a:solidFill>
                <a:latin typeface="Cambria" pitchFamily="18" charset="0"/>
              </a:rPr>
              <a:t>                                                                 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b="1" i="1" dirty="0" smtClean="0">
                <a:latin typeface="Cambria" panose="02040503050406030204" pitchFamily="18" charset="0"/>
              </a:rPr>
              <a:t>Prijedlog Operativnog </a:t>
            </a:r>
            <a:r>
              <a:rPr lang="sr-Latn-RS" altLang="sr-Latn-RS" sz="3000" b="1" i="1" dirty="0">
                <a:latin typeface="Cambria" panose="02040503050406030204" pitchFamily="18" charset="0"/>
              </a:rPr>
              <a:t>programa 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3000" b="1" i="1" dirty="0">
                <a:latin typeface="Cambria" panose="02040503050406030204" pitchFamily="18" charset="0"/>
              </a:rPr>
              <a:t>„Konkurentnost i kohezija“ </a:t>
            </a: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3000" b="1" i="1" dirty="0">
              <a:latin typeface="Cambria" panose="02040503050406030204" pitchFamily="18" charset="0"/>
            </a:endParaRP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3000" b="1" i="1" dirty="0">
              <a:latin typeface="Cambria" panose="02040503050406030204" pitchFamily="18" charset="0"/>
            </a:endParaRPr>
          </a:p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3000" i="1" dirty="0"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dirty="0" smtClean="0">
                <a:latin typeface="Cambria" panose="02040503050406030204" pitchFamily="18" charset="0"/>
              </a:rPr>
              <a:t>Ministarstvo regionalnoga razvoja i fondova Europske unije</a:t>
            </a: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2000" dirty="0" smtClean="0"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sz="2000" dirty="0" smtClean="0">
                <a:latin typeface="Cambria" panose="02040503050406030204" pitchFamily="18" charset="0"/>
              </a:rPr>
              <a:t>Dr.sc. Jakša Puljiz, zamjenik ministra</a:t>
            </a:r>
            <a:endParaRPr lang="sr-Latn-RS" altLang="sr-Latn-RS" sz="2000" dirty="0"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1800" dirty="0" smtClean="0">
              <a:solidFill>
                <a:srgbClr val="2D2D8A">
                  <a:lumMod val="50000"/>
                </a:srgbClr>
              </a:solidFill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sr-Latn-RS" altLang="sr-Latn-RS" sz="1800" dirty="0">
              <a:solidFill>
                <a:srgbClr val="2D2D8A">
                  <a:lumMod val="50000"/>
                </a:srgbClr>
              </a:solidFill>
              <a:latin typeface="Cambria" panose="02040503050406030204" pitchFamily="18" charset="0"/>
            </a:endParaRPr>
          </a:p>
          <a:p>
            <a:pPr algn="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sr-Latn-RS" altLang="sr-Latn-RS" dirty="0" smtClean="0">
                <a:solidFill>
                  <a:srgbClr val="2D2D8A">
                    <a:lumMod val="50000"/>
                  </a:srgbClr>
                </a:solidFill>
                <a:latin typeface="Cambria" pitchFamily="18" charset="0"/>
              </a:rPr>
              <a:t> </a:t>
            </a:r>
            <a:endParaRPr lang="sr-Latn-RS" altLang="sr-Latn-RS" dirty="0">
              <a:solidFill>
                <a:srgbClr val="2D2D8A">
                  <a:lumMod val="50000"/>
                </a:srgb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80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chemeClr val="accent6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chemeClr val="accent6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latin typeface="Cambria" panose="02040503050406030204" pitchFamily="18" charset="0"/>
              </a:rPr>
              <a:t>Prioritetna os 5: Klimatske promjene i upravljanje rizicima</a:t>
            </a:r>
            <a:endParaRPr lang="hr-HR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624920"/>
              </p:ext>
            </p:extLst>
          </p:nvPr>
        </p:nvGraphicFramePr>
        <p:xfrm>
          <a:off x="956603" y="1828801"/>
          <a:ext cx="10170942" cy="4670473"/>
        </p:xfrm>
        <a:graphic>
          <a:graphicData uri="http://schemas.openxmlformats.org/drawingml/2006/table">
            <a:tbl>
              <a:tblPr firstRow="1" firstCol="1" bandRow="1"/>
              <a:tblGrid>
                <a:gridCol w="3641448"/>
                <a:gridCol w="3641448"/>
                <a:gridCol w="1417116"/>
                <a:gridCol w="1470930"/>
              </a:tblGrid>
              <a:tr h="116955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Prioritet ulaganja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90" marR="4699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Specifični cilj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90" marR="4699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90" marR="4699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864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Investicijski prioritet 5a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Podupiranje ulaganja</a:t>
                      </a:r>
                      <a:r>
                        <a:rPr lang="hr-HR" sz="1400" baseline="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za prilagodbu klimatskim promjenama, uključujući pristupe temeljene na ekosustavu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dirty="0" smtClean="0"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Specifični cilj 5a1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dirty="0" smtClean="0"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Uspostavljen sustav za praćenje, predviđanje i planiranje mjera prilagodbe klimatskim promjenama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30.396.147 €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 245.396.147€ 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1636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Investicijski prioritet 5b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Poticanje ulaganja za rješavanje specifičnih rizika, osiguravanje otpornosti na katastrofe i razvoj sustava upravljanja u slučaju katastrofa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Specifični cilj 5b1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Jačanje kapaciteta i opremanje za upravljanje rizicima na nacionalnoj i regionalnoj razini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 215.000.000€</a:t>
                      </a:r>
                      <a:endParaRPr lang="hr-HR" sz="14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24126" y="1972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79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5: Klimatske promjene i upravljanje rizicima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70671" y="1676399"/>
            <a:ext cx="10508566" cy="4766603"/>
          </a:xfrm>
        </p:spPr>
        <p:txBody>
          <a:bodyPr/>
          <a:lstStyle/>
          <a:p>
            <a:pPr marL="0" indent="0">
              <a:buNone/>
            </a:pPr>
            <a:r>
              <a:rPr lang="hr-HR" sz="1500" b="1" dirty="0">
                <a:latin typeface="Cambria" panose="02040503050406030204" pitchFamily="18" charset="0"/>
              </a:rPr>
              <a:t>Investicijski prioritet </a:t>
            </a:r>
            <a:r>
              <a:rPr lang="hr-HR" sz="1500" b="1" dirty="0" smtClean="0">
                <a:latin typeface="Cambria" panose="02040503050406030204" pitchFamily="18" charset="0"/>
              </a:rPr>
              <a:t>5a: </a:t>
            </a:r>
            <a:r>
              <a:rPr lang="hr-HR" sz="1600" dirty="0" smtClean="0"/>
              <a:t> Poticanje ulaganja </a:t>
            </a:r>
            <a:r>
              <a:rPr lang="hr-HR" sz="1600" dirty="0"/>
              <a:t>za prilagodbu klimatskim promjenama</a:t>
            </a:r>
            <a:endParaRPr lang="hr-HR" sz="1500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hr-HR" sz="1500" b="1" dirty="0">
                <a:latin typeface="Cambria" panose="02040503050406030204" pitchFamily="18" charset="0"/>
              </a:rPr>
              <a:t>Primjeri </a:t>
            </a:r>
            <a:r>
              <a:rPr lang="hr-HR" sz="1500" b="1" dirty="0">
                <a:latin typeface="Cambria" panose="02040503050406030204" pitchFamily="18" charset="0"/>
              </a:rPr>
              <a:t>aktivnosti:</a:t>
            </a:r>
            <a:r>
              <a:rPr lang="hr-HR" sz="1500" dirty="0">
                <a:latin typeface="Cambria" panose="02040503050406030204" pitchFamily="18" charset="0"/>
              </a:rPr>
              <a:t> </a:t>
            </a:r>
            <a:endParaRPr lang="hr-HR" sz="1500" dirty="0" smtClean="0">
              <a:latin typeface="Cambria" panose="020405030504060302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hr-HR" sz="1500" dirty="0" smtClean="0">
                <a:latin typeface="Cambria" panose="02040503050406030204" pitchFamily="18" charset="0"/>
              </a:rPr>
              <a:t>Mjere </a:t>
            </a:r>
            <a:r>
              <a:rPr lang="hr-HR" sz="1500" dirty="0">
                <a:latin typeface="Cambria" panose="02040503050406030204" pitchFamily="18" charset="0"/>
              </a:rPr>
              <a:t>za poboljšanje kvalitete i raspoloživosti podataka u svrhu praćenja klime, prikupljanja podataka, modeliranja, analize i predviđanja informacija vezanih uz klimu, uključujući sustav upozoravanja kao ključnog preduvjeta za odgovarajuće planiranje i provedbu adaptacijskih </a:t>
            </a:r>
            <a:r>
              <a:rPr lang="hr-HR" sz="1500" dirty="0">
                <a:latin typeface="Cambria" panose="02040503050406030204" pitchFamily="18" charset="0"/>
              </a:rPr>
              <a:t>mjera.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hr-HR" sz="1500" dirty="0" smtClean="0">
                <a:latin typeface="Cambria" panose="02040503050406030204" pitchFamily="18" charset="0"/>
              </a:rPr>
              <a:t>Jačanje </a:t>
            </a:r>
            <a:r>
              <a:rPr lang="hr-HR" sz="1500" dirty="0">
                <a:latin typeface="Cambria" panose="02040503050406030204" pitchFamily="18" charset="0"/>
              </a:rPr>
              <a:t>administrativnih i tehničkih kapaciteta javnih ustanova koje se bave klimatskim </a:t>
            </a:r>
            <a:r>
              <a:rPr lang="hr-HR" sz="1500" dirty="0">
                <a:latin typeface="Cambria" panose="02040503050406030204" pitchFamily="18" charset="0"/>
              </a:rPr>
              <a:t>promjenama. </a:t>
            </a:r>
          </a:p>
          <a:p>
            <a:pPr marL="342900" indent="-342900" algn="just">
              <a:buAutoNum type="arabicPeriod" startAt="3"/>
            </a:pPr>
            <a:r>
              <a:rPr lang="hr-HR" sz="1500" dirty="0">
                <a:latin typeface="Cambria" panose="02040503050406030204" pitchFamily="18" charset="0"/>
              </a:rPr>
              <a:t>Izgrađivanje </a:t>
            </a:r>
            <a:r>
              <a:rPr lang="hr-HR" sz="1500" dirty="0">
                <a:latin typeface="Cambria" panose="02040503050406030204" pitchFamily="18" charset="0"/>
              </a:rPr>
              <a:t>svijesti o utjecaju klimatskih promjena na nacionalnoj i lokalnoj razini, čime se omogućava efikasnije uvođenje mjera </a:t>
            </a:r>
            <a:r>
              <a:rPr lang="hr-HR" sz="1500" dirty="0">
                <a:latin typeface="Cambria" panose="02040503050406030204" pitchFamily="18" charset="0"/>
              </a:rPr>
              <a:t>prilagodbe. To će uključivati komunikacijske strategije, radionice i javne događaje, pripremu i dijeljenje edukacijskih materijala, savjetovanje stanovništva, internetske informacijske portale </a:t>
            </a:r>
            <a:r>
              <a:rPr lang="hr-HR" sz="1500" dirty="0">
                <a:latin typeface="Cambria" panose="02040503050406030204" pitchFamily="18" charset="0"/>
              </a:rPr>
              <a:t>itd.</a:t>
            </a:r>
            <a:r>
              <a:rPr lang="hr-HR" sz="1500" b="1" dirty="0">
                <a:latin typeface="Cambria" panose="02040503050406030204" pitchFamily="18" charset="0"/>
              </a:rPr>
              <a:t> </a:t>
            </a:r>
            <a:endParaRPr lang="hr-HR" sz="1500" b="1" dirty="0" smtClean="0">
              <a:latin typeface="Cambria" panose="02040503050406030204" pitchFamily="18" charset="0"/>
            </a:endParaRPr>
          </a:p>
          <a:p>
            <a:pPr marL="342900" indent="-342900" algn="just">
              <a:buAutoNum type="arabicPeriod" startAt="3"/>
            </a:pPr>
            <a:r>
              <a:rPr lang="hr-HR" sz="1500" dirty="0" smtClean="0">
                <a:latin typeface="Cambria" panose="02040503050406030204" pitchFamily="18" charset="0"/>
              </a:rPr>
              <a:t>Integracija </a:t>
            </a:r>
            <a:r>
              <a:rPr lang="hr-HR" sz="1500" dirty="0">
                <a:latin typeface="Cambria" panose="02040503050406030204" pitchFamily="18" charset="0"/>
              </a:rPr>
              <a:t>klimatskih promjena u postupak planiranja pripremanjem akcijskih planova za prilagodbu klimatskim promjenama na lokalnim razinama, integracijom mjera prilagodbe u sve strateške i razvojne dokumente, razvoj planova za sprječavanje učinaka klimatskih promjena u sektorima koji su osjetljivi na klimatske promjene i razvoj metoda i normi za provedbu mjera </a:t>
            </a:r>
            <a:r>
              <a:rPr lang="hr-HR" sz="1500" dirty="0">
                <a:latin typeface="Cambria" panose="02040503050406030204" pitchFamily="18" charset="0"/>
              </a:rPr>
              <a:t>prilagodbe</a:t>
            </a:r>
          </a:p>
          <a:p>
            <a:pPr marL="0" indent="0">
              <a:buNone/>
            </a:pPr>
            <a:endParaRPr lang="hr-HR" sz="15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500" b="1" dirty="0" smtClean="0">
                <a:latin typeface="Cambria" panose="02040503050406030204" pitchFamily="18" charset="0"/>
              </a:rPr>
              <a:t>Potencijalni </a:t>
            </a:r>
            <a:r>
              <a:rPr lang="hr-HR" sz="1500" b="1" dirty="0">
                <a:latin typeface="Cambria" panose="02040503050406030204" pitchFamily="18" charset="0"/>
              </a:rPr>
              <a:t>korisnici:</a:t>
            </a:r>
            <a:endParaRPr lang="hr-HR" sz="15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500" dirty="0">
                <a:latin typeface="Cambria" panose="02040503050406030204" pitchFamily="18" charset="0"/>
              </a:rPr>
              <a:t>Javne ustanove koje se bave klimatskim promjenama (Ministarstvo, Državni hidrometeorološki zavod), tijela lokalne vlasti, NVO-ovi, znanstvene i akademske institucije.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695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5: Klimatske promjene i upravljanje rizicima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70671" y="1752600"/>
            <a:ext cx="10383129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Investicijski prioritet </a:t>
            </a:r>
            <a:r>
              <a:rPr lang="hr-HR" sz="1600" b="1" dirty="0" smtClean="0">
                <a:latin typeface="Cambria" panose="02040503050406030204" pitchFamily="18" charset="0"/>
              </a:rPr>
              <a:t>5b: </a:t>
            </a:r>
            <a:r>
              <a:rPr lang="hr-HR" sz="1600" dirty="0"/>
              <a:t>Poticanje ulaganja za rješavanje specifičnih rizika, osiguravanje otpornosti na katastrofe i razvoj sustava upravljanja u slučaju katastrofa</a:t>
            </a:r>
            <a:endParaRPr lang="hr-HR" sz="16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Primjeri </a:t>
            </a:r>
            <a:r>
              <a:rPr lang="hr-HR" sz="1600" b="1" dirty="0">
                <a:latin typeface="Cambria" panose="02040503050406030204" pitchFamily="18" charset="0"/>
              </a:rPr>
              <a:t>aktivnosti: </a:t>
            </a:r>
            <a:r>
              <a:rPr lang="hr-HR" sz="1600" dirty="0">
                <a:latin typeface="Cambria" panose="02040503050406030204" pitchFamily="18" charset="0"/>
              </a:rPr>
              <a:t>Specifično prioritetno ulaganje (u </a:t>
            </a:r>
            <a:r>
              <a:rPr lang="hr-HR" sz="1600" dirty="0" smtClean="0">
                <a:latin typeface="Cambria" panose="02040503050406030204" pitchFamily="18" charset="0"/>
              </a:rPr>
              <a:t>infrastrukturu) </a:t>
            </a:r>
            <a:r>
              <a:rPr lang="hr-HR" sz="1600" dirty="0">
                <a:latin typeface="Cambria" panose="02040503050406030204" pitchFamily="18" charset="0"/>
              </a:rPr>
              <a:t>i povezane aktivnosti bit će identificirani do kraja 2015. </a:t>
            </a:r>
            <a:r>
              <a:rPr lang="hr-HR" sz="1600" dirty="0">
                <a:latin typeface="Cambria" panose="02040503050406030204" pitchFamily="18" charset="0"/>
              </a:rPr>
              <a:t>unutar procjene rizika. Aktivnosti navedene u nastavku su one koje se mogu provesti u međuvremenu s obzirom na to da su horizontalne prirode</a:t>
            </a:r>
            <a:r>
              <a:rPr lang="hr-HR" sz="1600" dirty="0">
                <a:latin typeface="Cambria" panose="02040503050406030204" pitchFamily="18" charset="0"/>
              </a:rPr>
              <a:t>.</a:t>
            </a: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Prevencija:</a:t>
            </a:r>
            <a:r>
              <a:rPr lang="hr-HR" sz="1600" dirty="0">
                <a:latin typeface="Cambria" panose="02040503050406030204" pitchFamily="18" charset="0"/>
              </a:rPr>
              <a:t> </a:t>
            </a:r>
            <a:r>
              <a:rPr lang="hr-HR" sz="1600" dirty="0">
                <a:latin typeface="Cambria" panose="02040503050406030204" pitchFamily="18" charset="0"/>
              </a:rPr>
              <a:t>programi </a:t>
            </a:r>
            <a:r>
              <a:rPr lang="hr-HR" sz="1600" dirty="0">
                <a:latin typeface="Cambria" panose="02040503050406030204" pitchFamily="18" charset="0"/>
              </a:rPr>
              <a:t>podizanja svijesti o rizicima, promicanje i obrazovanje stvarajući time otporne </a:t>
            </a:r>
            <a:r>
              <a:rPr lang="hr-HR" sz="1600" dirty="0">
                <a:latin typeface="Cambria" panose="02040503050406030204" pitchFamily="18" charset="0"/>
              </a:rPr>
              <a:t>zajednice; priprema </a:t>
            </a:r>
            <a:r>
              <a:rPr lang="hr-HR" sz="1600" dirty="0">
                <a:latin typeface="Cambria" panose="02040503050406030204" pitchFamily="18" charset="0"/>
              </a:rPr>
              <a:t>konkretnog projekta u sektorima koji su zahvaćeni najuobičajenijim katastrofalnim događajima i koji su prepoznati u postojećim dokumentima nacionalne strategije (Procjena </a:t>
            </a:r>
            <a:r>
              <a:rPr lang="hr-HR" sz="1600" dirty="0">
                <a:latin typeface="Cambria" panose="02040503050406030204" pitchFamily="18" charset="0"/>
              </a:rPr>
              <a:t>ugroženosti).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Pripravnost</a:t>
            </a:r>
            <a:r>
              <a:rPr lang="hr-HR" sz="1600" dirty="0">
                <a:latin typeface="Cambria" panose="02040503050406030204" pitchFamily="18" charset="0"/>
              </a:rPr>
              <a:t>: mjere </a:t>
            </a:r>
            <a:r>
              <a:rPr lang="hr-HR" sz="1600" dirty="0">
                <a:latin typeface="Cambria" panose="02040503050406030204" pitchFamily="18" charset="0"/>
              </a:rPr>
              <a:t>za razvoj organizacijskih sustava i kapaciteta za zaštitu od svih katastrofa i organizacija upravljanja, uključujući razvoj i uspostavu sustava ranog upozoravanja, čime se stvaraju preduvjeti za odgovarajuće sprečavanje katastrofa, odaziv i mjere upravljanja (tj. prije završetka procjene rizika, podizanje svijesti o važnosti saznanja da su rizici prioritet);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Odgovor:</a:t>
            </a:r>
            <a:r>
              <a:rPr lang="hr-HR" sz="1600" dirty="0">
                <a:latin typeface="Cambria" panose="02040503050406030204" pitchFamily="18" charset="0"/>
              </a:rPr>
              <a:t> </a:t>
            </a:r>
            <a:r>
              <a:rPr lang="hr-HR" sz="1600" dirty="0">
                <a:latin typeface="Cambria" panose="02040503050406030204" pitchFamily="18" charset="0"/>
              </a:rPr>
              <a:t>nabava </a:t>
            </a:r>
            <a:r>
              <a:rPr lang="hr-HR" sz="1600" dirty="0">
                <a:latin typeface="Cambria" panose="02040503050406030204" pitchFamily="18" charset="0"/>
              </a:rPr>
              <a:t>i izgradnja opreme i infrastrukture za smanjenje štete od katastrofa </a:t>
            </a:r>
            <a:r>
              <a:rPr lang="hr-HR" sz="1600" dirty="0" smtClean="0">
                <a:latin typeface="Cambria" panose="02040503050406030204" pitchFamily="18" charset="0"/>
              </a:rPr>
              <a:t>poput nabavke komunikacijskih sustava </a:t>
            </a:r>
            <a:r>
              <a:rPr lang="hr-HR" sz="1600" dirty="0">
                <a:latin typeface="Cambria" panose="02040503050406030204" pitchFamily="18" charset="0"/>
              </a:rPr>
              <a:t>koji se koristi za službu spašavanja te ublažavanje </a:t>
            </a:r>
            <a:r>
              <a:rPr lang="hr-HR" sz="1600" dirty="0" smtClean="0">
                <a:latin typeface="Cambria" panose="02040503050406030204" pitchFamily="18" charset="0"/>
              </a:rPr>
              <a:t>posljedica katastrofa </a:t>
            </a:r>
            <a:r>
              <a:rPr lang="hr-HR" sz="1600" dirty="0">
                <a:latin typeface="Cambria" panose="02040503050406030204" pitchFamily="18" charset="0"/>
              </a:rPr>
              <a:t>na </a:t>
            </a:r>
            <a:r>
              <a:rPr lang="hr-HR" sz="1600" dirty="0" smtClean="0">
                <a:latin typeface="Cambria" panose="02040503050406030204" pitchFamily="18" charset="0"/>
              </a:rPr>
              <a:t>pogođenim </a:t>
            </a:r>
            <a:r>
              <a:rPr lang="hr-HR" sz="1600" dirty="0">
                <a:latin typeface="Cambria" panose="02040503050406030204" pitchFamily="18" charset="0"/>
              </a:rPr>
              <a:t>područjima.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Potencijalni korisnici:</a:t>
            </a: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dirty="0">
                <a:latin typeface="Cambria" panose="02040503050406030204" pitchFamily="18" charset="0"/>
              </a:rPr>
              <a:t>Državna tijela i organizacije odgovorne za upravljanje rizicima/katastrofama i prikupljanje podataka (Državna uprava za zaštitu i spašavanje, Državni hidrometeorološki zavod, druga nadležna ministarstva i agencije itd.), Hrvatske vode te regionalna (županijska) i lokalna tijela vlasti.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192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latin typeface="Cambria" panose="02040503050406030204" pitchFamily="18" charset="0"/>
              </a:rPr>
              <a:t/>
            </a:r>
            <a:br>
              <a:rPr lang="hr-HR" sz="2800" b="1" dirty="0">
                <a:latin typeface="Cambria" panose="02040503050406030204" pitchFamily="18" charset="0"/>
              </a:rPr>
            </a:br>
            <a:r>
              <a:rPr lang="hr-HR" sz="2800" b="1" dirty="0">
                <a:latin typeface="Cambria" panose="02040503050406030204" pitchFamily="18" charset="0"/>
              </a:rPr>
              <a:t>Prioritetna os 6: Zaštita okoliša i održivost resursa</a:t>
            </a:r>
            <a:endParaRPr lang="hr-HR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192350"/>
              </p:ext>
            </p:extLst>
          </p:nvPr>
        </p:nvGraphicFramePr>
        <p:xfrm>
          <a:off x="942535" y="1547446"/>
          <a:ext cx="10536703" cy="5190979"/>
        </p:xfrm>
        <a:graphic>
          <a:graphicData uri="http://schemas.openxmlformats.org/drawingml/2006/table">
            <a:tbl>
              <a:tblPr firstRow="1" firstCol="1" bandRow="1"/>
              <a:tblGrid>
                <a:gridCol w="3772400"/>
                <a:gridCol w="3772400"/>
                <a:gridCol w="1468077"/>
                <a:gridCol w="1523826"/>
              </a:tblGrid>
              <a:tr h="9819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Prioritet ulaganja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90" marR="4699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Specifični cilj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90" marR="4699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90" marR="4699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30427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Investicijski prioritet </a:t>
                      </a:r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6c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Očuvanje,</a:t>
                      </a:r>
                      <a:r>
                        <a:rPr lang="hr-HR" sz="1400" b="1" kern="1200" baseline="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 zaštita, promicanje razvoj prirodne i kulturne baštine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cilj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6c1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Poboljšanje sustava zaštite i upravljanja</a:t>
                      </a:r>
                      <a:r>
                        <a:rPr lang="hr-HR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 kulturnom baštinom u svrhu razvoja turizma i ostalih gospodarskih djelatnosti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128.351.269 €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94970" algn="l"/>
                        </a:tabLst>
                        <a:defRPr/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238.020.392 €</a:t>
                      </a:r>
                      <a:endParaRPr lang="hr-HR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92539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cilj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6c2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Povećanje</a:t>
                      </a:r>
                      <a:r>
                        <a:rPr lang="hr-HR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 atraktivnosti i održivog korištenja prirodne baštine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109.669.123 </a:t>
                      </a: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€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98966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Investicijski prioritet </a:t>
                      </a:r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Aktivnosti</a:t>
                      </a:r>
                      <a:r>
                        <a:rPr lang="hr-HR" sz="1400" b="1" kern="1200" baseline="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kojima se poboljšava urbani okoliš, revitalizacija gradova, obnova i dekontaminacija nekadašnjeg industrijskog zemljišta (uključujući prenamijenjena područja), smanjenje 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zagađenja zraka i promicanje mjera za smanjenje buke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cilj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6e1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Unaprijeđeni sustav upravljanja i praćenja kakvoće zraka sukladno Uredbi 2008/50/EC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20.000.000 €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100.000.000 €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98966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cilj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6e2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Obnova „</a:t>
                      </a:r>
                      <a:r>
                        <a:rPr lang="hr-HR" sz="1400" kern="1200" dirty="0" err="1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brownfield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” lokacija (bivša vojna i industrijska područja) unutar ITI-a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80.000.000 €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70" marR="52070" marT="82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34636" y="1872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751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267" y="0"/>
            <a:ext cx="10515600" cy="1325563"/>
          </a:xfrm>
        </p:spPr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/>
            </a:r>
            <a:b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6: Zaštita okoliša i održivost resursa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440158"/>
              </p:ext>
            </p:extLst>
          </p:nvPr>
        </p:nvGraphicFramePr>
        <p:xfrm>
          <a:off x="956603" y="1325564"/>
          <a:ext cx="10397196" cy="5384725"/>
        </p:xfrm>
        <a:graphic>
          <a:graphicData uri="http://schemas.openxmlformats.org/drawingml/2006/table">
            <a:tbl>
              <a:tblPr firstRow="1" firstCol="1" bandRow="1"/>
              <a:tblGrid>
                <a:gridCol w="3448166"/>
                <a:gridCol w="3448166"/>
                <a:gridCol w="1341898"/>
                <a:gridCol w="2158966"/>
              </a:tblGrid>
              <a:tr h="80222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Prioritet ulaganja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2" marR="42382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Specifični cilj</a:t>
                      </a:r>
                      <a:endParaRPr lang="hr-H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2" marR="42382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2" marR="42382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10762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Investicijski prioritet </a:t>
                      </a:r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Ulaganje u sektor otpada kako bi se ispunili zahtjevi pravne stečevine Unije u području </a:t>
                      </a: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okoliša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cilj 6i1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Smanjeno</a:t>
                      </a:r>
                      <a:r>
                        <a:rPr lang="hr-HR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stvaranje otpada i povećano recikliranje, ponovno korištenje i uporaba otpada</a:t>
                      </a:r>
                      <a:endParaRPr lang="hr-HR" sz="1400" kern="120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50.000.000€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475.000.000€ 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128299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cilj 6i2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Uspostava integriranog sustava upravljanja otpadom u cilju smanjenja otpada koji se odlaže na odlagalištu i rizika vezanih uz otpad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425.000.000€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02463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Investicijski prioritet </a:t>
                      </a:r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6ii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Ulaganje u sektor vodnoga gospodarstva kako bi se ispunili zahtjevi pravne stečevine Unije u području </a:t>
                      </a: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okoliša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cilj 6ii1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Poboljšanje javnih vodoopskrbnih sustava sa svrhom osiguranja kvalitete i sigurnosti sustava za vodu za piće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             1.049.340.216€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(specifični ciljevi  6ii1 i 6ii2)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116725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Specifični </a:t>
                      </a: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cilj 6ii2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Razvoj sustava odvodnje i pročišćavanja otpadnih voda s</a:t>
                      </a:r>
                      <a:r>
                        <a:rPr lang="hr-HR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 ciljem doprinosa poboljšanja stanja voda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3" marR="46963" marT="744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876551" y="19600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075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6: Zaštita okoliša i održivost resursa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051134"/>
              </p:ext>
            </p:extLst>
          </p:nvPr>
        </p:nvGraphicFramePr>
        <p:xfrm>
          <a:off x="838200" y="1463040"/>
          <a:ext cx="10415954" cy="5258434"/>
        </p:xfrm>
        <a:graphic>
          <a:graphicData uri="http://schemas.openxmlformats.org/drawingml/2006/table">
            <a:tbl>
              <a:tblPr/>
              <a:tblGrid>
                <a:gridCol w="3795355"/>
                <a:gridCol w="3795355"/>
                <a:gridCol w="1412622"/>
                <a:gridCol w="1412622"/>
              </a:tblGrid>
              <a:tr h="99848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Prioritet ulaganja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Specifični cilj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892674">
                <a:tc rowSpan="3"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Investicijski prioritet </a:t>
                      </a: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6iii</a:t>
                      </a:r>
                      <a:endParaRPr lang="hr-HR" sz="1400" b="1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Zaštita i obnova </a:t>
                      </a:r>
                      <a:r>
                        <a:rPr lang="hr-HR" sz="1400" b="1" kern="1200" dirty="0" err="1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bioraznolikosti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 i tla te promicanje usluga ekosustava, uključujući Natura 2000 mrežu i zelenu infrastrukturu</a:t>
                      </a:r>
                      <a:endParaRPr lang="hr-HR" sz="1400" b="1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Specifični cilj 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6iii1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Poboljšano znanje o stanju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bioraznolikosti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 kao temelj za učinkovito upravljanje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bioraznolikošću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   21.000.000 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125.000.000€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40879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Specifični cilj 6iii2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Poboljšani okvir za održivo upravljanje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bioraznolikošću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 (primarno mrežom Natura 2000)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54.000.000 €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7264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Specifični cilj  6iii3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Zaštita i obnova šuma i šumskih zemljišta u zaštićenim i  Natura 2000 područjima, uključujući razminiranje, zaštitu šuma od požara i zaštitu vodnih dobara, te  održavanje i poboljšanje  općekorisnih funkcija šuma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50.000.000 €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18" marR="47318" marT="8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363789" y="1845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970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6: Zaštita okoliša i održivost resursa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42535" y="1600199"/>
            <a:ext cx="10411265" cy="5121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b="1" dirty="0" smtClean="0">
                <a:latin typeface="Cambria" panose="02040503050406030204" pitchFamily="18" charset="0"/>
              </a:rPr>
              <a:t>Investicijski prioritet  6c: </a:t>
            </a:r>
            <a:r>
              <a:rPr lang="hr-HR" sz="1600" dirty="0" smtClean="0">
                <a:latin typeface="Cambria" panose="02040503050406030204" pitchFamily="18" charset="0"/>
              </a:rPr>
              <a:t>Očuvanje, zaštita, promicanje razvoj prirodne i kulturne baštine</a:t>
            </a:r>
          </a:p>
          <a:p>
            <a:pPr marL="0" indent="0">
              <a:buNone/>
            </a:pPr>
            <a:endParaRPr lang="hr-HR" sz="16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 smtClean="0">
                <a:latin typeface="Cambria" panose="02040503050406030204" pitchFamily="18" charset="0"/>
              </a:rPr>
              <a:t>Primjeri </a:t>
            </a:r>
            <a:r>
              <a:rPr lang="hr-HR" sz="1600" b="1" dirty="0">
                <a:latin typeface="Cambria" panose="02040503050406030204" pitchFamily="18" charset="0"/>
              </a:rPr>
              <a:t>aktivnosti za specifične ciljeve 6c1 i 6c2 </a:t>
            </a:r>
            <a:endParaRPr lang="hr-HR" sz="1600" dirty="0">
              <a:latin typeface="Cambria" panose="02040503050406030204" pitchFamily="18" charset="0"/>
            </a:endParaRP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obnova kulturnih dobara (arheološki lokaliteti, industrijska baština, utvrde,  dvorci i kurije, palače, tradicijsko graditeljstvo) te gradnja vezane infrastrukture kao i poboljšanje usluga na lokacijama kulturne baštine, te stvaranje novih usluga koje će doprinijeti integriranom razvoju </a:t>
            </a:r>
            <a:r>
              <a:rPr lang="hr-HR" sz="1600" dirty="0" smtClean="0">
                <a:latin typeface="Cambria" panose="02040503050406030204" pitchFamily="18" charset="0"/>
              </a:rPr>
              <a:t>turizma;</a:t>
            </a:r>
            <a:endParaRPr lang="hr-HR" sz="1600" dirty="0">
              <a:latin typeface="Cambria" panose="02040503050406030204" pitchFamily="18" charset="0"/>
            </a:endParaRP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poboljšanje sustava upravljanja kulturnom baštinom izradom  planova upravljanja, te konzervatorskih analiza i smjernica ;</a:t>
            </a: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podizanje javne svijesti obrazovanjem o kulturnoj baštini i njenom promocijom s ciljem povećanja vidljivosti .  </a:t>
            </a:r>
            <a:r>
              <a:rPr lang="hr-HR" sz="1600" dirty="0">
                <a:latin typeface="Cambria" panose="02040503050406030204" pitchFamily="18" charset="0"/>
              </a:rPr>
              <a:t>Također je uključena promocija i promidžba kulturnih dobara u turističke </a:t>
            </a:r>
            <a:r>
              <a:rPr lang="hr-HR" sz="1600" dirty="0" smtClean="0">
                <a:latin typeface="Cambria" panose="02040503050406030204" pitchFamily="18" charset="0"/>
              </a:rPr>
              <a:t>svrhe;</a:t>
            </a:r>
          </a:p>
          <a:p>
            <a:pPr lvl="0"/>
            <a:r>
              <a:rPr lang="hr-HR" sz="1600" dirty="0" smtClean="0">
                <a:latin typeface="Cambria" panose="02040503050406030204" pitchFamily="18" charset="0"/>
              </a:rPr>
              <a:t>Povećanje atraktivnosti i održivog korištenja prirodne baštine</a:t>
            </a:r>
          </a:p>
          <a:p>
            <a:pPr marL="0" lvl="0" indent="0">
              <a:buNone/>
            </a:pPr>
            <a:endParaRPr lang="hr-HR" sz="16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 smtClean="0">
                <a:latin typeface="Cambria" panose="02040503050406030204" pitchFamily="18" charset="0"/>
              </a:rPr>
              <a:t>Primjeri korisnika za specifične ciljeve 6c1 i 6c2</a:t>
            </a:r>
            <a:endParaRPr lang="hr-HR" sz="1600" dirty="0" smtClean="0">
              <a:latin typeface="Cambria" panose="02040503050406030204" pitchFamily="18" charset="0"/>
            </a:endParaRPr>
          </a:p>
          <a:p>
            <a:r>
              <a:rPr lang="hr-HR" sz="1600" dirty="0" smtClean="0">
                <a:latin typeface="Cambria" panose="02040503050406030204" pitchFamily="18" charset="0"/>
              </a:rPr>
              <a:t>Državna tijela i institucije, tijela regionalne i lokalne samouprave, vlasnici kulturnih dobara,  javne ustanove za upravljanje zaštićenim područjima/područjima unutar mreže Natura 2000 na nacionalnoj i regionalnoj/lokalnoj razini, tijela lokalne vlasti, </a:t>
            </a:r>
          </a:p>
          <a:p>
            <a:endParaRPr lang="hr-HR" sz="1600" dirty="0" smtClean="0">
              <a:latin typeface="Cambria" panose="02040503050406030204" pitchFamily="18" charset="0"/>
            </a:endParaRPr>
          </a:p>
          <a:p>
            <a:pPr lvl="0"/>
            <a:endParaRPr lang="hr-HR" sz="1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99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6: Zaštita okoliša i održivost resursa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4738" y="1434904"/>
            <a:ext cx="10369062" cy="542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b="1" dirty="0" smtClean="0">
                <a:latin typeface="Cambria" panose="02040503050406030204" pitchFamily="18" charset="0"/>
              </a:rPr>
              <a:t>Investicijski </a:t>
            </a:r>
            <a:r>
              <a:rPr lang="hr-HR" sz="1600" b="1" dirty="0">
                <a:latin typeface="Cambria" panose="02040503050406030204" pitchFamily="18" charset="0"/>
              </a:rPr>
              <a:t>prioritet </a:t>
            </a:r>
            <a:r>
              <a:rPr lang="hr-HR" sz="1600" b="1" dirty="0" smtClean="0">
                <a:latin typeface="Cambria" panose="02040503050406030204" pitchFamily="18" charset="0"/>
              </a:rPr>
              <a:t>6e: </a:t>
            </a:r>
            <a:r>
              <a:rPr lang="hr-HR" sz="1600" dirty="0"/>
              <a:t>Aktivnosti kojima se poboljšava urbani okoliš, revitalizacija </a:t>
            </a:r>
            <a:r>
              <a:rPr lang="hr-HR" sz="1600" dirty="0" smtClean="0"/>
              <a:t>gradova,…</a:t>
            </a: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Potencijalni korisnici i primjeri aktivnosti za specifični cilj 6e1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Gradovi, tijela lokalne vlasti, javne usluge, udruge gradova/općina, NVO-ovi</a:t>
            </a:r>
          </a:p>
          <a:p>
            <a:r>
              <a:rPr lang="hr-HR" sz="1600" dirty="0">
                <a:latin typeface="Cambria" panose="02040503050406030204" pitchFamily="18" charset="0"/>
              </a:rPr>
              <a:t>Mjere </a:t>
            </a:r>
            <a:r>
              <a:rPr lang="hr-HR" sz="1600" dirty="0">
                <a:latin typeface="Cambria" panose="02040503050406030204" pitchFamily="18" charset="0"/>
              </a:rPr>
              <a:t>poboljšanja kvalitete zraka u gradovima s preko 10.000 stanovnika </a:t>
            </a:r>
          </a:p>
          <a:p>
            <a:r>
              <a:rPr lang="hr-HR" sz="1600" dirty="0">
                <a:latin typeface="Cambria" panose="02040503050406030204" pitchFamily="18" charset="0"/>
              </a:rPr>
              <a:t>Nadogradnja </a:t>
            </a:r>
            <a:r>
              <a:rPr lang="hr-HR" sz="1600" dirty="0">
                <a:latin typeface="Cambria" panose="02040503050406030204" pitchFamily="18" charset="0"/>
              </a:rPr>
              <a:t>i osuvremenjivanje mreže za praćenje kakvoće zraka </a:t>
            </a:r>
            <a:r>
              <a:rPr lang="hr-HR" sz="1600" dirty="0">
                <a:latin typeface="Cambria" panose="02040503050406030204" pitchFamily="18" charset="0"/>
              </a:rPr>
              <a:t>prema </a:t>
            </a:r>
            <a:r>
              <a:rPr lang="hr-HR" sz="1600" dirty="0">
                <a:latin typeface="Cambria" panose="02040503050406030204" pitchFamily="18" charset="0"/>
              </a:rPr>
              <a:t>Direktivi o kvaliteti zraka 2008/50 EZ-a </a:t>
            </a:r>
          </a:p>
          <a:p>
            <a:r>
              <a:rPr lang="hr-HR" sz="1600" dirty="0">
                <a:latin typeface="Cambria" panose="02040503050406030204" pitchFamily="18" charset="0"/>
              </a:rPr>
              <a:t>Nadogradnja </a:t>
            </a:r>
            <a:r>
              <a:rPr lang="hr-HR" sz="1600" dirty="0">
                <a:latin typeface="Cambria" panose="02040503050406030204" pitchFamily="18" charset="0"/>
              </a:rPr>
              <a:t>i nabava novih kemijsko-laboratorijskih instrumenata za utvrđivanje kemijskog sastava lebdećih čestica i padalina 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Razvoj </a:t>
            </a:r>
            <a:r>
              <a:rPr lang="hr-HR" sz="1600" dirty="0">
                <a:latin typeface="Cambria" panose="02040503050406030204" pitchFamily="18" charset="0"/>
              </a:rPr>
              <a:t>sustava upravljanja kvalitetom zraka: nadogradnja i razvoj kapaciteta, računalnih sredstava i infrastrukture za modeliranje kvalitete </a:t>
            </a:r>
            <a:r>
              <a:rPr lang="hr-HR" sz="1600" dirty="0">
                <a:latin typeface="Cambria" panose="02040503050406030204" pitchFamily="18" charset="0"/>
              </a:rPr>
              <a:t>zraka;</a:t>
            </a:r>
          </a:p>
          <a:p>
            <a:r>
              <a:rPr lang="hr-HR" sz="1600" dirty="0">
                <a:latin typeface="Cambria" panose="02040503050406030204" pitchFamily="18" charset="0"/>
              </a:rPr>
              <a:t>Jačanje </a:t>
            </a:r>
            <a:r>
              <a:rPr lang="hr-HR" sz="1600" dirty="0">
                <a:latin typeface="Cambria" panose="02040503050406030204" pitchFamily="18" charset="0"/>
              </a:rPr>
              <a:t>kapaciteta svih nacionalnih i regionalnih tijela koja su odgovorna za provedbu EU legislative o kvaliteti zraka;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Potencijalni korisnici i primjeri aktivnosti za specifični cilj 6e2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Tijela regionalne i lokalne samouprave (gradovi), javne usluge, udruge gradova/općina, NVO-ovi</a:t>
            </a:r>
          </a:p>
          <a:p>
            <a:r>
              <a:rPr lang="hr-HR" sz="1600" dirty="0">
                <a:latin typeface="Cambria" panose="02040503050406030204" pitchFamily="18" charset="0"/>
              </a:rPr>
              <a:t>Revitalizacija </a:t>
            </a:r>
            <a:r>
              <a:rPr lang="hr-HR" sz="1600" dirty="0">
                <a:latin typeface="Cambria" panose="02040503050406030204" pitchFamily="18" charset="0"/>
              </a:rPr>
              <a:t>pojedinih dijelova gradova - industrijskih zona, bivših vojnih objekata  itd.,  koja će omogućiti korištenje već postojećih (fizičkih) </a:t>
            </a:r>
            <a:r>
              <a:rPr lang="hr-HR" sz="1600" dirty="0">
                <a:latin typeface="Cambria" panose="02040503050406030204" pitchFamily="18" charset="0"/>
              </a:rPr>
              <a:t>resursa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Prostorno </a:t>
            </a:r>
            <a:r>
              <a:rPr lang="hr-HR" sz="1600" dirty="0">
                <a:latin typeface="Cambria" panose="02040503050406030204" pitchFamily="18" charset="0"/>
              </a:rPr>
              <a:t>uređenje povezano sa zasebnim dijelovima grada za koje je određena revitalizacija (urbana preobrazba)</a:t>
            </a:r>
          </a:p>
          <a:p>
            <a:pPr marL="0" indent="0">
              <a:buNone/>
            </a:pPr>
            <a:r>
              <a:rPr lang="hr-HR" sz="1400" dirty="0">
                <a:latin typeface="Cambria" panose="02040503050406030204" pitchFamily="18" charset="0"/>
              </a:rPr>
              <a:t> 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824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235"/>
            <a:ext cx="10515600" cy="1325563"/>
          </a:xfrm>
        </p:spPr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6: Zaštita okoliša i održivost resursa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70671" y="1447799"/>
            <a:ext cx="10508566" cy="5410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b="1" dirty="0" smtClean="0">
                <a:latin typeface="Cambria" panose="02040503050406030204" pitchFamily="18" charset="0"/>
              </a:rPr>
              <a:t>Investicijski </a:t>
            </a:r>
            <a:r>
              <a:rPr lang="hr-HR" sz="1600" b="1" dirty="0">
                <a:latin typeface="Cambria" panose="02040503050406030204" pitchFamily="18" charset="0"/>
              </a:rPr>
              <a:t>prioritet </a:t>
            </a:r>
            <a:r>
              <a:rPr lang="hr-HR" sz="1600" b="1" dirty="0" smtClean="0">
                <a:latin typeface="Cambria" panose="02040503050406030204" pitchFamily="18" charset="0"/>
              </a:rPr>
              <a:t>6i: </a:t>
            </a:r>
            <a:r>
              <a:rPr lang="hr-HR" sz="1600" dirty="0"/>
              <a:t>Ulaganje u sektor otpada </a:t>
            </a: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Potencijalni korisnici za Specifične ciljeve 6i1 i 6i2: </a:t>
            </a:r>
            <a:r>
              <a:rPr lang="hr-HR" sz="1600" dirty="0">
                <a:latin typeface="Cambria" panose="02040503050406030204" pitchFamily="18" charset="0"/>
              </a:rPr>
              <a:t>državna tijela i organizacije odgovorne za planiranje i praćenje gospodarenja otpadom; tijela lokalne vlasti, komunalne tvrtke, poduzeća, NVO-ovi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Primjeri aktivnosti za Specifične ciljeve 6i1 i 6i2: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Aktivnosti </a:t>
            </a:r>
            <a:r>
              <a:rPr lang="hr-HR" sz="1600" dirty="0">
                <a:latin typeface="Cambria" panose="02040503050406030204" pitchFamily="18" charset="0"/>
              </a:rPr>
              <a:t>za uvođenje i poboljšanje odvojenog skupljanja, </a:t>
            </a:r>
            <a:r>
              <a:rPr lang="hr-HR" sz="1600" dirty="0" err="1">
                <a:latin typeface="Cambria" panose="02040503050406030204" pitchFamily="18" charset="0"/>
              </a:rPr>
              <a:t>oporabe</a:t>
            </a:r>
            <a:r>
              <a:rPr lang="hr-HR" sz="1600" dirty="0">
                <a:latin typeface="Cambria" panose="02040503050406030204" pitchFamily="18" charset="0"/>
              </a:rPr>
              <a:t>, recikliranja i ponovne upotrebe otpada 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Ulaganja </a:t>
            </a:r>
            <a:r>
              <a:rPr lang="hr-HR" sz="1600" dirty="0">
                <a:latin typeface="Cambria" panose="02040503050406030204" pitchFamily="18" charset="0"/>
              </a:rPr>
              <a:t>u postrojenja za reciklažu i </a:t>
            </a:r>
            <a:r>
              <a:rPr lang="hr-HR" sz="1600" dirty="0" err="1">
                <a:latin typeface="Cambria" panose="02040503050406030204" pitchFamily="18" charset="0"/>
              </a:rPr>
              <a:t>oporabu</a:t>
            </a:r>
            <a:r>
              <a:rPr lang="hr-HR" sz="1600" dirty="0">
                <a:latin typeface="Cambria" panose="02040503050406030204" pitchFamily="18" charset="0"/>
              </a:rPr>
              <a:t>, </a:t>
            </a:r>
            <a:r>
              <a:rPr lang="hr-HR" sz="1600" dirty="0" err="1">
                <a:latin typeface="Cambria" panose="02040503050406030204" pitchFamily="18" charset="0"/>
              </a:rPr>
              <a:t>reciklažne</a:t>
            </a:r>
            <a:r>
              <a:rPr lang="hr-HR" sz="1600" dirty="0">
                <a:latin typeface="Cambria" panose="02040503050406030204" pitchFamily="18" charset="0"/>
              </a:rPr>
              <a:t> centre i dvorišta </a:t>
            </a:r>
            <a:r>
              <a:rPr lang="hr-HR" sz="1600" dirty="0">
                <a:latin typeface="Cambria" panose="02040503050406030204" pitchFamily="18" charset="0"/>
              </a:rPr>
              <a:t>za </a:t>
            </a:r>
            <a:r>
              <a:rPr lang="hr-HR" sz="1600" dirty="0">
                <a:latin typeface="Cambria" panose="02040503050406030204" pitchFamily="18" charset="0"/>
              </a:rPr>
              <a:t>ponovno korištenje, reciklažu i </a:t>
            </a:r>
            <a:r>
              <a:rPr lang="hr-HR" sz="1600" dirty="0" err="1">
                <a:latin typeface="Cambria" panose="02040503050406030204" pitchFamily="18" charset="0"/>
              </a:rPr>
              <a:t>oporabu</a:t>
            </a:r>
            <a:r>
              <a:rPr lang="hr-HR" sz="1600" dirty="0">
                <a:latin typeface="Cambria" panose="02040503050406030204" pitchFamily="18" charset="0"/>
              </a:rPr>
              <a:t> (koji uključuje sve tokove otpada, primjerice medicinski otpad, baterije, građevinski otpad i šuta, itd.);</a:t>
            </a:r>
          </a:p>
          <a:p>
            <a:r>
              <a:rPr lang="hr-HR" sz="1600" dirty="0">
                <a:latin typeface="Cambria" panose="02040503050406030204" pitchFamily="18" charset="0"/>
              </a:rPr>
              <a:t>Opsežne </a:t>
            </a:r>
            <a:r>
              <a:rPr lang="hr-HR" sz="1600" dirty="0">
                <a:latin typeface="Cambria" panose="02040503050406030204" pitchFamily="18" charset="0"/>
              </a:rPr>
              <a:t>aktivnosti podizanja javne </a:t>
            </a:r>
            <a:r>
              <a:rPr lang="hr-HR" sz="1600" dirty="0">
                <a:latin typeface="Cambria" panose="02040503050406030204" pitchFamily="18" charset="0"/>
              </a:rPr>
              <a:t>svijesti;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Izgradnja </a:t>
            </a:r>
            <a:r>
              <a:rPr lang="hr-HR" sz="1600" dirty="0">
                <a:latin typeface="Cambria" panose="02040503050406030204" pitchFamily="18" charset="0"/>
              </a:rPr>
              <a:t>nove infrastrukture za gospodarenje otpadom uključujući centre za gospodarenje otpadom na razini </a:t>
            </a:r>
            <a:r>
              <a:rPr lang="hr-HR" sz="1600" dirty="0" smtClean="0">
                <a:latin typeface="Cambria" panose="02040503050406030204" pitchFamily="18" charset="0"/>
              </a:rPr>
              <a:t>županije/regije</a:t>
            </a:r>
            <a:endParaRPr lang="hr-HR" sz="1600" dirty="0">
              <a:latin typeface="Cambria" panose="02040503050406030204" pitchFamily="18" charset="0"/>
            </a:endParaRPr>
          </a:p>
          <a:p>
            <a:r>
              <a:rPr lang="hr-HR" sz="1600" dirty="0">
                <a:latin typeface="Cambria" panose="02040503050406030204" pitchFamily="18" charset="0"/>
              </a:rPr>
              <a:t>Izgradnja </a:t>
            </a:r>
            <a:r>
              <a:rPr lang="hr-HR" sz="1600" dirty="0">
                <a:latin typeface="Cambria" panose="02040503050406030204" pitchFamily="18" charset="0"/>
              </a:rPr>
              <a:t>spalionica otpada (postrojenja za dobivanje energije iz otpada);</a:t>
            </a:r>
          </a:p>
          <a:p>
            <a:r>
              <a:rPr lang="hr-HR" sz="1600" dirty="0">
                <a:latin typeface="Cambria" panose="02040503050406030204" pitchFamily="18" charset="0"/>
              </a:rPr>
              <a:t>Nabava </a:t>
            </a:r>
            <a:r>
              <a:rPr lang="hr-HR" sz="1600" dirty="0">
                <a:latin typeface="Cambria" panose="02040503050406030204" pitchFamily="18" charset="0"/>
              </a:rPr>
              <a:t>posebne opreme (</a:t>
            </a:r>
            <a:r>
              <a:rPr lang="hr-HR" sz="1600" dirty="0" err="1">
                <a:latin typeface="Cambria" panose="02040503050406030204" pitchFamily="18" charset="0"/>
              </a:rPr>
              <a:t>kompaktori</a:t>
            </a:r>
            <a:r>
              <a:rPr lang="hr-HR" sz="1600" dirty="0">
                <a:latin typeface="Cambria" panose="02040503050406030204" pitchFamily="18" charset="0"/>
              </a:rPr>
              <a:t>, posebna vozila za odvoz smeća, buldožeri, i ostala oprema u funkciji CGO-a);</a:t>
            </a:r>
          </a:p>
          <a:p>
            <a:r>
              <a:rPr lang="hr-HR" sz="1600" dirty="0">
                <a:latin typeface="Cambria" panose="02040503050406030204" pitchFamily="18" charset="0"/>
              </a:rPr>
              <a:t>Prilagođavanje </a:t>
            </a:r>
            <a:r>
              <a:rPr lang="hr-HR" sz="1600" dirty="0">
                <a:latin typeface="Cambria" panose="02040503050406030204" pitchFamily="18" charset="0"/>
              </a:rPr>
              <a:t>i sanacija/zatvaranje/rehabilitacija postojećih odlagališta komunalnog otpada, nelegalnih deponija i “crnih točaka” koje će pridonijeti smanjenju štetnih okolišnih utjecaja neadekvatnog gospodarenja otpadom;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75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6: Zaštita okoliša i održivost resursa</a:t>
            </a: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56603" y="1447800"/>
            <a:ext cx="10397197" cy="5979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Investicijski </a:t>
            </a:r>
            <a:r>
              <a:rPr lang="hr-HR" sz="1600" b="1" dirty="0">
                <a:latin typeface="Cambria" panose="02040503050406030204" pitchFamily="18" charset="0"/>
              </a:rPr>
              <a:t>prioritet </a:t>
            </a:r>
            <a:r>
              <a:rPr lang="hr-HR" sz="1600" b="1" dirty="0" smtClean="0">
                <a:latin typeface="Cambria" panose="02040503050406030204" pitchFamily="18" charset="0"/>
              </a:rPr>
              <a:t>6ii: </a:t>
            </a:r>
            <a:r>
              <a:rPr lang="hr-HR" sz="1600" dirty="0"/>
              <a:t>Ulaganje u  sektor vodnog gospodarstva </a:t>
            </a: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Potencijalni korisnici za Specifične ciljeve 6ii1 i 6ii2: </a:t>
            </a:r>
            <a:r>
              <a:rPr lang="hr-HR" sz="1600" dirty="0">
                <a:latin typeface="Cambria" panose="02040503050406030204" pitchFamily="18" charset="0"/>
              </a:rPr>
              <a:t>Državna tijela i organizacije odgovorne za upravljanje vodama, tijela lokalne vlasti, javni isporučitelji vodnih usluga, Hrvatske vode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Primjeri </a:t>
            </a:r>
            <a:r>
              <a:rPr lang="hr-HR" sz="1600" b="1" dirty="0">
                <a:latin typeface="Cambria" panose="02040503050406030204" pitchFamily="18" charset="0"/>
              </a:rPr>
              <a:t>aktivnosti za Specifične ciljeve 6ii1 i 6ii2:</a:t>
            </a:r>
            <a:endParaRPr lang="hr-HR" sz="1600" dirty="0">
              <a:latin typeface="Cambria" panose="02040503050406030204" pitchFamily="18" charset="0"/>
            </a:endParaRP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mjere kojima se osigurava opskrba kvalitetnom pitkom vodom i povećava povezanost stanovništva s javnom opskrbom pitkom vodom, izgradnjom/rekonstrukcijom/nadogradnjom mreža opskrbe pitkom vodom i postrojenja za pročišćavanje (poboljšanje) vode za piće </a:t>
            </a:r>
            <a:r>
              <a:rPr lang="hr-HR" sz="1600" dirty="0">
                <a:latin typeface="Cambria" panose="02040503050406030204" pitchFamily="18" charset="0"/>
              </a:rPr>
              <a:t>i </a:t>
            </a:r>
            <a:r>
              <a:rPr lang="hr-HR" sz="1600" dirty="0">
                <a:latin typeface="Cambria" panose="02040503050406030204" pitchFamily="18" charset="0"/>
              </a:rPr>
              <a:t>postrojenja za desalinizaciju kako bi se udaljene otoke i udaljena naselja u unutrašnjosti opskrbilo pitkom </a:t>
            </a:r>
            <a:r>
              <a:rPr lang="hr-HR" sz="1600" dirty="0">
                <a:latin typeface="Cambria" panose="02040503050406030204" pitchFamily="18" charset="0"/>
              </a:rPr>
              <a:t>vodom;</a:t>
            </a:r>
            <a:endParaRPr lang="hr-HR" sz="1600" dirty="0">
              <a:latin typeface="Cambria" panose="02040503050406030204" pitchFamily="18" charset="0"/>
            </a:endParaRP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povećanje učinkovitosti javnog vodoopskrbnog sustava, smanjenje gubitaka vode i ulaganja u otkrivanje i eliminiranje propusnosti.</a:t>
            </a: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mjere kojima se povećava povezanost stanovništva s javnim sustavima odvodnje otpadnih voda izgradnjom/rekonstrukcijom/nadogradnjom javnih sustava odvodnje otpadnih </a:t>
            </a:r>
            <a:r>
              <a:rPr lang="hr-HR" sz="1600" dirty="0">
                <a:latin typeface="Cambria" panose="02040503050406030204" pitchFamily="18" charset="0"/>
              </a:rPr>
              <a:t>voda</a:t>
            </a: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izgradnja/rekonstrukcija/nadogradnja postrojenja za obradu otpadnih voda, malih postrojenja za obradu otpadnih voda i septičkih jama (kao malenih pojedinačnih postrojenja u okviru javnog sustava) i postrojenja za obradu mulja (uključujući nabavu laboratorijske opreme itd.), time smanjujući ekološku štetu sprječavanjem ispuštanja otpadnih voda;</a:t>
            </a: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izgradnja/rekonstrukcija </a:t>
            </a:r>
            <a:r>
              <a:rPr lang="hr-HR" sz="1600" dirty="0">
                <a:latin typeface="Cambria" panose="02040503050406030204" pitchFamily="18" charset="0"/>
              </a:rPr>
              <a:t>automatskih stanica za praćenje kakvoće vode i hidroloških podataka, razvoj analize podataka i alata za modeliranje, i nabava potrebne opreme i </a:t>
            </a:r>
            <a:r>
              <a:rPr lang="hr-HR" sz="1600" dirty="0">
                <a:latin typeface="Cambria" panose="02040503050406030204" pitchFamily="18" charset="0"/>
              </a:rPr>
              <a:t>postrojenja</a:t>
            </a:r>
            <a:endParaRPr lang="hr-HR" sz="1600" dirty="0">
              <a:latin typeface="Cambria" panose="02040503050406030204" pitchFamily="18" charset="0"/>
            </a:endParaRPr>
          </a:p>
          <a:p>
            <a:pPr lvl="0"/>
            <a:r>
              <a:rPr lang="hr-HR" sz="1600" dirty="0">
                <a:latin typeface="Cambria" panose="02040503050406030204" pitchFamily="18" charset="0"/>
              </a:rPr>
              <a:t>provedba odgovarajućih zaštitnih mjera u zonama sanitarne zaštite </a:t>
            </a:r>
            <a:r>
              <a:rPr lang="hr-HR" sz="1600" dirty="0" smtClean="0">
                <a:latin typeface="Cambria" panose="02040503050406030204" pitchFamily="18" charset="0"/>
              </a:rPr>
              <a:t>izvorišta</a:t>
            </a:r>
            <a:endParaRPr lang="hr-HR" sz="1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770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527" y="468351"/>
            <a:ext cx="9508273" cy="6389649"/>
          </a:xfrm>
        </p:spPr>
        <p:txBody>
          <a:bodyPr>
            <a:normAutofit/>
          </a:bodyPr>
          <a:lstStyle/>
          <a:p>
            <a:pPr marL="90487" lvl="1" indent="0">
              <a:spcAft>
                <a:spcPts val="600"/>
              </a:spcAft>
              <a:buNone/>
            </a:pPr>
            <a:r>
              <a:rPr lang="hr-HR" sz="2200" b="1" dirty="0" smtClean="0">
                <a:latin typeface="Cambria" panose="02040503050406030204" pitchFamily="18" charset="0"/>
                <a:cs typeface="Arial" charset="0"/>
              </a:rPr>
              <a:t>Europska </a:t>
            </a:r>
            <a:r>
              <a:rPr lang="hr-HR" sz="2200" b="1" dirty="0">
                <a:latin typeface="Cambria" panose="02040503050406030204" pitchFamily="18" charset="0"/>
                <a:cs typeface="Arial" charset="0"/>
              </a:rPr>
              <a:t>Komisija službeno potvrdila Sporazum o partnerstvu s Republikom Hrvatskom 30. </a:t>
            </a:r>
            <a:r>
              <a:rPr lang="hr-HR" sz="2200" b="1" dirty="0">
                <a:latin typeface="Cambria" panose="02040503050406030204" pitchFamily="18" charset="0"/>
                <a:cs typeface="Arial" charset="0"/>
              </a:rPr>
              <a:t>listopada 2014.</a:t>
            </a:r>
          </a:p>
          <a:p>
            <a:pPr marL="88900" lvl="1" indent="0">
              <a:spcAft>
                <a:spcPts val="600"/>
              </a:spcAft>
              <a:buNone/>
            </a:pPr>
            <a:endParaRPr lang="hr-HR" sz="1800" b="1" dirty="0" smtClean="0">
              <a:latin typeface="Cambria" panose="02040503050406030204" pitchFamily="18" charset="0"/>
              <a:cs typeface="Arial" charset="0"/>
            </a:endParaRPr>
          </a:p>
          <a:p>
            <a:pPr marL="88900" lvl="1" indent="0">
              <a:spcAft>
                <a:spcPts val="600"/>
              </a:spcAft>
              <a:buNone/>
            </a:pPr>
            <a:r>
              <a:rPr lang="hr-HR" sz="1800" b="1" dirty="0" smtClean="0">
                <a:latin typeface="Cambria" panose="02040503050406030204" pitchFamily="18" charset="0"/>
                <a:cs typeface="Arial" charset="0"/>
              </a:rPr>
              <a:t>Slijedeći </a:t>
            </a:r>
            <a:r>
              <a:rPr lang="hr-HR" sz="1800" b="1" dirty="0">
                <a:latin typeface="Cambria" panose="02040503050406030204" pitchFamily="18" charset="0"/>
                <a:cs typeface="Arial" charset="0"/>
              </a:rPr>
              <a:t>korak – odobrenje </a:t>
            </a:r>
            <a:r>
              <a:rPr lang="hr-HR" sz="1800" b="1" dirty="0" smtClean="0">
                <a:latin typeface="Cambria" panose="02040503050406030204" pitchFamily="18" charset="0"/>
                <a:cs typeface="Arial" charset="0"/>
              </a:rPr>
              <a:t>O</a:t>
            </a:r>
            <a:r>
              <a:rPr lang="ta-IN" sz="1800" b="1" dirty="0" smtClean="0">
                <a:latin typeface="Cambria" panose="02040503050406030204" pitchFamily="18" charset="0"/>
                <a:cs typeface="Arial" charset="0"/>
              </a:rPr>
              <a:t>perativni</a:t>
            </a:r>
            <a:r>
              <a:rPr lang="hr-HR" sz="1800" b="1" dirty="0">
                <a:latin typeface="Cambria" panose="02040503050406030204" pitchFamily="18" charset="0"/>
                <a:cs typeface="Arial" charset="0"/>
              </a:rPr>
              <a:t>h</a:t>
            </a:r>
            <a:r>
              <a:rPr lang="ta-IN" sz="1800" b="1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ta-IN" sz="1800" b="1" dirty="0" err="1">
                <a:latin typeface="Cambria" panose="02040503050406030204" pitchFamily="18" charset="0"/>
                <a:cs typeface="Arial" charset="0"/>
              </a:rPr>
              <a:t>program</a:t>
            </a:r>
            <a:r>
              <a:rPr lang="hr-HR" sz="1800" b="1" dirty="0">
                <a:latin typeface="Cambria" panose="02040503050406030204" pitchFamily="18" charset="0"/>
                <a:cs typeface="Arial" charset="0"/>
              </a:rPr>
              <a:t>a</a:t>
            </a:r>
            <a:endParaRPr lang="ta-IN" sz="1800" b="1" dirty="0">
              <a:latin typeface="Cambria" panose="02040503050406030204" pitchFamily="18" charset="0"/>
              <a:cs typeface="Arial" charset="0"/>
            </a:endParaRPr>
          </a:p>
          <a:p>
            <a:pPr marL="84138" indent="0">
              <a:buNone/>
            </a:pPr>
            <a:r>
              <a:rPr lang="hr-HR" sz="1800" dirty="0">
                <a:latin typeface="Cambria" panose="02040503050406030204" pitchFamily="18" charset="0"/>
              </a:rPr>
              <a:t>Hrvatska </a:t>
            </a:r>
            <a:r>
              <a:rPr lang="hr-HR" sz="1800" dirty="0">
                <a:latin typeface="Cambria" panose="02040503050406030204" pitchFamily="18" charset="0"/>
              </a:rPr>
              <a:t>priprema</a:t>
            </a:r>
            <a:r>
              <a:rPr lang="hr-HR" sz="1800" b="1" dirty="0">
                <a:latin typeface="Cambria" panose="02040503050406030204" pitchFamily="18" charset="0"/>
              </a:rPr>
              <a:t> dva </a:t>
            </a:r>
            <a:r>
              <a:rPr lang="hr-HR" sz="1800" b="1" dirty="0" smtClean="0">
                <a:latin typeface="Cambria" panose="02040503050406030204" pitchFamily="18" charset="0"/>
              </a:rPr>
              <a:t>Operativna </a:t>
            </a:r>
            <a:r>
              <a:rPr lang="hr-HR" sz="1800" b="1" dirty="0">
                <a:latin typeface="Cambria" panose="02040503050406030204" pitchFamily="18" charset="0"/>
              </a:rPr>
              <a:t>programa </a:t>
            </a:r>
            <a:r>
              <a:rPr lang="hr-HR" sz="1800" dirty="0">
                <a:latin typeface="Cambria" panose="02040503050406030204" pitchFamily="18" charset="0"/>
              </a:rPr>
              <a:t>za provedbu Kohezijske </a:t>
            </a:r>
            <a:r>
              <a:rPr lang="hr-HR" sz="1800" dirty="0">
                <a:latin typeface="Cambria" panose="02040503050406030204" pitchFamily="18" charset="0"/>
              </a:rPr>
              <a:t>politike:</a:t>
            </a:r>
            <a:endParaRPr lang="hr-HR" sz="1800" dirty="0">
              <a:latin typeface="Cambria" panose="02040503050406030204" pitchFamily="18" charset="0"/>
            </a:endParaRPr>
          </a:p>
          <a:p>
            <a:pPr lvl="1"/>
            <a:r>
              <a:rPr lang="hr-HR" sz="1800" b="1" dirty="0">
                <a:latin typeface="Cambria" panose="02040503050406030204" pitchFamily="18" charset="0"/>
              </a:rPr>
              <a:t>OP „Konkurentnost i kohezija“ </a:t>
            </a:r>
            <a:r>
              <a:rPr lang="hr-HR" sz="1800" dirty="0">
                <a:latin typeface="Cambria" panose="02040503050406030204" pitchFamily="18" charset="0"/>
              </a:rPr>
              <a:t>- ukupna </a:t>
            </a:r>
            <a:r>
              <a:rPr lang="hr-HR" sz="1800" dirty="0" smtClean="0">
                <a:latin typeface="Cambria" panose="02040503050406030204" pitchFamily="18" charset="0"/>
              </a:rPr>
              <a:t>iznos iz Europskog </a:t>
            </a:r>
            <a:r>
              <a:rPr lang="hr-HR" sz="1800" dirty="0">
                <a:latin typeface="Cambria" panose="02040503050406030204" pitchFamily="18" charset="0"/>
              </a:rPr>
              <a:t>fonda za regionalni razvoj (EFRR) i Kohezijskog fonda (KF</a:t>
            </a:r>
            <a:r>
              <a:rPr lang="hr-HR" sz="1800" dirty="0">
                <a:latin typeface="Cambria" panose="02040503050406030204" pitchFamily="18" charset="0"/>
              </a:rPr>
              <a:t>) → </a:t>
            </a:r>
            <a:r>
              <a:rPr lang="hr-HR" sz="1800" dirty="0">
                <a:latin typeface="Cambria" panose="02040503050406030204" pitchFamily="18" charset="0"/>
              </a:rPr>
              <a:t>6,881 milijardi </a:t>
            </a:r>
            <a:r>
              <a:rPr lang="hr-HR" sz="1800" dirty="0" smtClean="0">
                <a:latin typeface="Cambria" panose="02040503050406030204" pitchFamily="18" charset="0"/>
              </a:rPr>
              <a:t>eura</a:t>
            </a:r>
            <a:r>
              <a:rPr lang="hr-HR" sz="1800" dirty="0">
                <a:latin typeface="Cambria" panose="02040503050406030204" pitchFamily="18" charset="0"/>
              </a:rPr>
              <a:t>. </a:t>
            </a:r>
            <a:endParaRPr lang="hr-HR" sz="1800" dirty="0">
              <a:latin typeface="Cambria" panose="02040503050406030204" pitchFamily="18" charset="0"/>
            </a:endParaRPr>
          </a:p>
          <a:p>
            <a:pPr lvl="1">
              <a:spcAft>
                <a:spcPts val="600"/>
              </a:spcAft>
            </a:pPr>
            <a:r>
              <a:rPr lang="hr-HR" sz="1800" b="1" dirty="0">
                <a:latin typeface="Cambria" panose="02040503050406030204" pitchFamily="18" charset="0"/>
              </a:rPr>
              <a:t>OP „Učinkoviti ljudski potencijali“ </a:t>
            </a:r>
            <a:r>
              <a:rPr lang="hr-HR" sz="1800" dirty="0">
                <a:latin typeface="Cambria" panose="02040503050406030204" pitchFamily="18" charset="0"/>
              </a:rPr>
              <a:t>ukupna </a:t>
            </a:r>
            <a:r>
              <a:rPr lang="hr-HR" sz="1800" dirty="0" smtClean="0">
                <a:latin typeface="Cambria" panose="02040503050406030204" pitchFamily="18" charset="0"/>
              </a:rPr>
              <a:t>iznos </a:t>
            </a:r>
            <a:r>
              <a:rPr lang="hr-HR" sz="1800" dirty="0">
                <a:latin typeface="Cambria" panose="02040503050406030204" pitchFamily="18" charset="0"/>
              </a:rPr>
              <a:t>iz </a:t>
            </a:r>
            <a:r>
              <a:rPr lang="hr-HR" sz="1800" dirty="0" smtClean="0">
                <a:latin typeface="Cambria" panose="02040503050406030204" pitchFamily="18" charset="0"/>
              </a:rPr>
              <a:t>Europskog </a:t>
            </a:r>
            <a:r>
              <a:rPr lang="hr-HR" sz="1800" dirty="0">
                <a:latin typeface="Cambria" panose="02040503050406030204" pitchFamily="18" charset="0"/>
              </a:rPr>
              <a:t>socijalnog </a:t>
            </a:r>
            <a:r>
              <a:rPr lang="hr-HR" sz="1800" dirty="0">
                <a:latin typeface="Cambria" panose="02040503050406030204" pitchFamily="18" charset="0"/>
              </a:rPr>
              <a:t>fonda (ESF) → </a:t>
            </a:r>
            <a:r>
              <a:rPr lang="hr-HR" sz="1800" dirty="0">
                <a:latin typeface="Cambria" panose="02040503050406030204" pitchFamily="18" charset="0"/>
              </a:rPr>
              <a:t>1,516 milijardi </a:t>
            </a:r>
            <a:r>
              <a:rPr lang="hr-HR" sz="1800" dirty="0" smtClean="0">
                <a:latin typeface="Cambria" panose="02040503050406030204" pitchFamily="18" charset="0"/>
              </a:rPr>
              <a:t>eura</a:t>
            </a:r>
            <a:r>
              <a:rPr lang="hr-HR" sz="1800" dirty="0">
                <a:latin typeface="Cambria" panose="02040503050406030204" pitchFamily="18" charset="0"/>
              </a:rPr>
              <a:t>. </a:t>
            </a:r>
          </a:p>
          <a:p>
            <a:pPr marL="1025525" lvl="2" indent="-534988">
              <a:spcBef>
                <a:spcPts val="0"/>
              </a:spcBef>
              <a:spcAft>
                <a:spcPts val="600"/>
              </a:spcAft>
            </a:pPr>
            <a:r>
              <a:rPr lang="hr-HR" sz="1800" dirty="0">
                <a:latin typeface="Cambria" panose="02040503050406030204" pitchFamily="18" charset="0"/>
                <a:cs typeface="Arial" charset="0"/>
              </a:rPr>
              <a:t>P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rijedlo</a:t>
            </a:r>
            <a:r>
              <a:rPr lang="hr-HR" sz="1800" dirty="0" err="1">
                <a:latin typeface="Cambria" panose="02040503050406030204" pitchFamily="18" charset="0"/>
                <a:cs typeface="Arial" charset="0"/>
              </a:rPr>
              <a:t>zi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operativnih </a:t>
            </a:r>
            <a:r>
              <a:rPr lang="ta-IN" sz="1800" dirty="0" err="1">
                <a:latin typeface="Cambria" panose="02040503050406030204" pitchFamily="18" charset="0"/>
                <a:cs typeface="Arial" charset="0"/>
              </a:rPr>
              <a:t>programa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službeno su upućeni </a:t>
            </a:r>
            <a:r>
              <a:rPr lang="hr-HR" sz="1800" dirty="0" smtClean="0">
                <a:latin typeface="Cambria" panose="02040503050406030204" pitchFamily="18" charset="0"/>
                <a:cs typeface="Arial" charset="0"/>
              </a:rPr>
              <a:t>Europskoj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komisiji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hr-HR" sz="1800" dirty="0" smtClean="0">
                <a:latin typeface="Cambria" panose="02040503050406030204" pitchFamily="18" charset="0"/>
                <a:cs typeface="Arial" charset="0"/>
              </a:rPr>
              <a:t>(EK) na usvajanje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21.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s</a:t>
            </a:r>
            <a:r>
              <a:rPr lang="ta-IN" sz="1800" dirty="0" err="1">
                <a:latin typeface="Cambria" panose="02040503050406030204" pitchFamily="18" charset="0"/>
                <a:cs typeface="Arial" charset="0"/>
              </a:rPr>
              <a:t>rpnj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a </a:t>
            </a:r>
            <a:r>
              <a:rPr lang="hr-HR" sz="1800" dirty="0" smtClean="0">
                <a:latin typeface="Cambria" panose="02040503050406030204" pitchFamily="18" charset="0"/>
                <a:cs typeface="Arial" charset="0"/>
              </a:rPr>
              <a:t>2014.,</a:t>
            </a:r>
            <a:endParaRPr lang="ta-IN" sz="1800" dirty="0">
              <a:latin typeface="Cambria" panose="02040503050406030204" pitchFamily="18" charset="0"/>
              <a:cs typeface="Arial" charset="0"/>
            </a:endParaRPr>
          </a:p>
          <a:p>
            <a:pPr marL="1025525" lvl="2" indent="-534988">
              <a:spcBef>
                <a:spcPts val="0"/>
              </a:spcBef>
              <a:spcAft>
                <a:spcPts val="600"/>
              </a:spcAft>
            </a:pPr>
            <a:r>
              <a:rPr lang="hr-HR" sz="1800" dirty="0" smtClean="0">
                <a:latin typeface="Cambria" panose="02040503050406030204" pitchFamily="18" charset="0"/>
                <a:cs typeface="Arial" charset="0"/>
              </a:rPr>
              <a:t>Službeni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komentari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E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K dostavljeni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su RH početkom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listopada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2014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.;</a:t>
            </a:r>
            <a:endParaRPr lang="hr-HR" sz="1800" dirty="0">
              <a:latin typeface="Cambria" panose="02040503050406030204" pitchFamily="18" charset="0"/>
              <a:cs typeface="Arial" charset="0"/>
            </a:endParaRPr>
          </a:p>
          <a:p>
            <a:pPr marL="1025525" lvl="2" indent="-534988">
              <a:spcBef>
                <a:spcPts val="0"/>
              </a:spcBef>
              <a:spcAft>
                <a:spcPts val="600"/>
              </a:spcAft>
            </a:pPr>
            <a:r>
              <a:rPr lang="hr-HR" sz="1800" dirty="0">
                <a:latin typeface="Cambria" panose="02040503050406030204" pitchFamily="18" charset="0"/>
                <a:cs typeface="Arial" charset="0"/>
              </a:rPr>
              <a:t>Izrada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finalnih </a:t>
            </a:r>
            <a:r>
              <a:rPr lang="ta-IN" sz="1800" dirty="0" err="1">
                <a:latin typeface="Cambria" panose="02040503050406030204" pitchFamily="18" charset="0"/>
                <a:cs typeface="Arial" charset="0"/>
              </a:rPr>
              <a:t>nacrta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, javna rasprava i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neformalni pregovori s 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E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K trenutno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u </a:t>
            </a:r>
            <a:r>
              <a:rPr lang="ta-IN" sz="1800" dirty="0" err="1">
                <a:latin typeface="Cambria" panose="02040503050406030204" pitchFamily="18" charset="0"/>
                <a:cs typeface="Arial" charset="0"/>
              </a:rPr>
              <a:t>tijeku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;</a:t>
            </a:r>
            <a:endParaRPr lang="ta-IN" sz="1800" dirty="0">
              <a:latin typeface="Cambria" panose="02040503050406030204" pitchFamily="18" charset="0"/>
              <a:cs typeface="Arial" charset="0"/>
            </a:endParaRPr>
          </a:p>
          <a:p>
            <a:pPr marL="1025525" lvl="2" indent="-534988">
              <a:spcAft>
                <a:spcPts val="600"/>
              </a:spcAft>
            </a:pPr>
            <a:r>
              <a:rPr lang="hr-HR" sz="1800" dirty="0" smtClean="0">
                <a:latin typeface="Cambria" panose="02040503050406030204" pitchFamily="18" charset="0"/>
                <a:cs typeface="Arial" charset="0"/>
              </a:rPr>
              <a:t>Završni </a:t>
            </a:r>
            <a:r>
              <a:rPr lang="ta-IN" sz="1800" dirty="0" smtClean="0">
                <a:latin typeface="Cambria" panose="02040503050406030204" pitchFamily="18" charset="0"/>
                <a:cs typeface="Arial" charset="0"/>
              </a:rPr>
              <a:t>pregovori tijekom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studenoga 2014.;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endParaRPr lang="ta-IN" sz="1800" dirty="0">
              <a:latin typeface="Cambria" panose="02040503050406030204" pitchFamily="18" charset="0"/>
              <a:cs typeface="Arial" charset="0"/>
            </a:endParaRPr>
          </a:p>
          <a:p>
            <a:pPr marL="1025525" lvl="2" indent="-534988">
              <a:spcAft>
                <a:spcPts val="600"/>
              </a:spcAft>
            </a:pPr>
            <a:r>
              <a:rPr lang="hr-HR" sz="1800" dirty="0" smtClean="0">
                <a:latin typeface="Cambria" panose="02040503050406030204" pitchFamily="18" charset="0"/>
                <a:cs typeface="Arial" charset="0"/>
              </a:rPr>
              <a:t>Usvajanje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OP-</a:t>
            </a:r>
            <a:r>
              <a:rPr lang="hr-HR" sz="1800" dirty="0" err="1">
                <a:latin typeface="Cambria" panose="02040503050406030204" pitchFamily="18" charset="0"/>
                <a:cs typeface="Arial" charset="0"/>
              </a:rPr>
              <a:t>eva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hr-HR" sz="1800" dirty="0">
                <a:latin typeface="Cambria" panose="02040503050406030204" pitchFamily="18" charset="0"/>
                <a:cs typeface="Arial" charset="0"/>
              </a:rPr>
              <a:t>predviđeno </a:t>
            </a:r>
            <a:r>
              <a:rPr lang="ta-IN" sz="1800" dirty="0" err="1">
                <a:latin typeface="Cambria" panose="02040503050406030204" pitchFamily="18" charset="0"/>
                <a:cs typeface="Arial" charset="0"/>
              </a:rPr>
              <a:t>do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 </a:t>
            </a:r>
            <a:r>
              <a:rPr lang="ta-IN" sz="1800" dirty="0">
                <a:latin typeface="Cambria" panose="02040503050406030204" pitchFamily="18" charset="0"/>
                <a:cs typeface="Arial" charset="0"/>
              </a:rPr>
              <a:t>kraja 2014.</a:t>
            </a:r>
            <a:endParaRPr lang="hr-HR" sz="1800" dirty="0">
              <a:latin typeface="Cambria" panose="02040503050406030204" pitchFamily="18" charset="0"/>
              <a:cs typeface="Arial" charset="0"/>
            </a:endParaRPr>
          </a:p>
          <a:p>
            <a:pPr marL="490537" lvl="2" indent="0">
              <a:buNone/>
            </a:pPr>
            <a:endParaRPr lang="ta-IN" sz="1800" dirty="0">
              <a:latin typeface="Cambria" panose="02040503050406030204" pitchFamily="18" charset="0"/>
              <a:cs typeface="Arial" charset="0"/>
            </a:endParaRPr>
          </a:p>
          <a:p>
            <a:pPr marL="0" indent="0">
              <a:buNone/>
            </a:pPr>
            <a:r>
              <a:rPr lang="hr-HR" sz="1800" dirty="0">
                <a:latin typeface="Cambria" panose="02040503050406030204" pitchFamily="18" charset="0"/>
              </a:rPr>
              <a:t>  </a:t>
            </a:r>
            <a:endParaRPr lang="ta-IN" sz="1400" dirty="0">
              <a:latin typeface="Cambria" panose="02040503050406030204" pitchFamily="18" charset="0"/>
              <a:cs typeface="Arial" charset="0"/>
            </a:endParaRPr>
          </a:p>
          <a:p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704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6: Zaštita okoliša i održivost resursa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56603" y="1523999"/>
            <a:ext cx="10397197" cy="5692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500" b="1" dirty="0">
                <a:latin typeface="Cambria" panose="02040503050406030204" pitchFamily="18" charset="0"/>
              </a:rPr>
              <a:t>Investicijski </a:t>
            </a:r>
            <a:r>
              <a:rPr lang="hr-HR" sz="1500" b="1" dirty="0">
                <a:latin typeface="Cambria" panose="02040503050406030204" pitchFamily="18" charset="0"/>
              </a:rPr>
              <a:t>prioritet </a:t>
            </a:r>
            <a:r>
              <a:rPr lang="hr-HR" sz="1500" b="1" dirty="0" smtClean="0">
                <a:latin typeface="Cambria" panose="02040503050406030204" pitchFamily="18" charset="0"/>
              </a:rPr>
              <a:t>6iii: </a:t>
            </a:r>
            <a:r>
              <a:rPr lang="hr-HR" sz="1600" dirty="0"/>
              <a:t>Poboljšano znanje o stanju </a:t>
            </a:r>
            <a:r>
              <a:rPr lang="hr-HR" sz="1600" dirty="0" err="1"/>
              <a:t>bioraznolikosti</a:t>
            </a:r>
            <a:r>
              <a:rPr lang="hr-HR" sz="1600" dirty="0"/>
              <a:t> kao temelja za učinkovito upravljanje </a:t>
            </a:r>
            <a:r>
              <a:rPr lang="hr-HR" sz="1600" dirty="0" err="1"/>
              <a:t>bioraznolikošću</a:t>
            </a:r>
            <a:endParaRPr lang="hr-HR" sz="1600" dirty="0"/>
          </a:p>
          <a:p>
            <a:pPr marL="0" indent="0">
              <a:buNone/>
            </a:pPr>
            <a:endParaRPr lang="hr-HR" sz="15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400" b="1" dirty="0">
                <a:latin typeface="Cambria" panose="02040503050406030204" pitchFamily="18" charset="0"/>
              </a:rPr>
              <a:t>Potencijalni </a:t>
            </a:r>
            <a:r>
              <a:rPr lang="hr-HR" sz="1400" b="1" dirty="0">
                <a:latin typeface="Cambria" panose="02040503050406030204" pitchFamily="18" charset="0"/>
              </a:rPr>
              <a:t>korisnici </a:t>
            </a:r>
            <a:endParaRPr lang="hr-HR" sz="1400" dirty="0">
              <a:latin typeface="Cambria" panose="02040503050406030204" pitchFamily="18" charset="0"/>
            </a:endParaRPr>
          </a:p>
          <a:p>
            <a:r>
              <a:rPr lang="hr-HR" sz="1400" dirty="0">
                <a:latin typeface="Cambria" panose="02040503050406030204" pitchFamily="18" charset="0"/>
              </a:rPr>
              <a:t>Vladina tijela i </a:t>
            </a:r>
            <a:r>
              <a:rPr lang="hr-HR" sz="1400" dirty="0">
                <a:latin typeface="Cambria" panose="02040503050406030204" pitchFamily="18" charset="0"/>
              </a:rPr>
              <a:t>institucije, javne </a:t>
            </a:r>
            <a:r>
              <a:rPr lang="hr-HR" sz="1400" dirty="0">
                <a:latin typeface="Cambria" panose="02040503050406030204" pitchFamily="18" charset="0"/>
              </a:rPr>
              <a:t>ustanove za upravljanje zaštićenim područjima/ područjima mreže Natura </a:t>
            </a:r>
            <a:r>
              <a:rPr lang="hr-HR" sz="1400" dirty="0">
                <a:latin typeface="Cambria" panose="02040503050406030204" pitchFamily="18" charset="0"/>
              </a:rPr>
              <a:t>2000, privatni </a:t>
            </a:r>
            <a:r>
              <a:rPr lang="hr-HR" sz="1400" dirty="0">
                <a:latin typeface="Cambria" panose="02040503050406030204" pitchFamily="18" charset="0"/>
              </a:rPr>
              <a:t>sektor, pravne osobe koje upravljaju državnim šumama i šumskim zemljištima (Hrvatske šume), državna tijela i javne ustanove za </a:t>
            </a:r>
            <a:r>
              <a:rPr lang="hr-HR" sz="1400" dirty="0" err="1">
                <a:latin typeface="Cambria" panose="02040503050406030204" pitchFamily="18" charset="0"/>
              </a:rPr>
              <a:t>protuminsko</a:t>
            </a:r>
            <a:r>
              <a:rPr lang="hr-HR" sz="1400" dirty="0">
                <a:latin typeface="Cambria" panose="02040503050406030204" pitchFamily="18" charset="0"/>
              </a:rPr>
              <a:t> djelovanje</a:t>
            </a:r>
            <a:r>
              <a:rPr lang="hr-HR" sz="1400" dirty="0">
                <a:latin typeface="Cambria" panose="02040503050406030204" pitchFamily="18" charset="0"/>
              </a:rPr>
              <a:t>, pravne osobe koje skrbe za životinje, OCD (organizacije civilnog društva</a:t>
            </a:r>
            <a:r>
              <a:rPr lang="hr-HR" sz="1400" dirty="0">
                <a:latin typeface="Cambria" panose="02040503050406030204" pitchFamily="18" charset="0"/>
              </a:rPr>
              <a:t>).</a:t>
            </a:r>
          </a:p>
          <a:p>
            <a:pPr marL="0" indent="0">
              <a:buNone/>
            </a:pPr>
            <a:r>
              <a:rPr lang="hr-HR" sz="1400" b="1" dirty="0">
                <a:latin typeface="Cambria" panose="02040503050406030204" pitchFamily="18" charset="0"/>
              </a:rPr>
              <a:t>Primjeri </a:t>
            </a:r>
            <a:r>
              <a:rPr lang="hr-HR" sz="1400" b="1" dirty="0">
                <a:latin typeface="Cambria" panose="02040503050406030204" pitchFamily="18" charset="0"/>
              </a:rPr>
              <a:t>aktivnosti</a:t>
            </a:r>
            <a:r>
              <a:rPr lang="hr-HR" sz="1400" dirty="0">
                <a:latin typeface="Cambria" panose="02040503050406030204" pitchFamily="18" charset="0"/>
              </a:rPr>
              <a:t> </a:t>
            </a:r>
            <a:r>
              <a:rPr lang="hr-HR" sz="1400" b="1" dirty="0">
                <a:latin typeface="Cambria" panose="02040503050406030204" pitchFamily="18" charset="0"/>
              </a:rPr>
              <a:t>SC 6iii1</a:t>
            </a:r>
            <a:endParaRPr lang="hr-HR" sz="1400" dirty="0">
              <a:latin typeface="Cambria" panose="02040503050406030204" pitchFamily="18" charset="0"/>
            </a:endParaRPr>
          </a:p>
          <a:p>
            <a:pPr lvl="0"/>
            <a:r>
              <a:rPr lang="hr-HR" sz="1400" dirty="0">
                <a:latin typeface="Cambria" panose="02040503050406030204" pitchFamily="18" charset="0"/>
              </a:rPr>
              <a:t>Identifikacija i </a:t>
            </a:r>
            <a:r>
              <a:rPr lang="hr-HR" sz="1400" dirty="0" err="1">
                <a:latin typeface="Cambria" panose="02040503050406030204" pitchFamily="18" charset="0"/>
              </a:rPr>
              <a:t>mapiranje</a:t>
            </a:r>
            <a:r>
              <a:rPr lang="hr-HR" sz="1400" dirty="0">
                <a:latin typeface="Cambria" panose="02040503050406030204" pitchFamily="18" charset="0"/>
              </a:rPr>
              <a:t> morskih staništa i vrsta u skladu s Direktivom o staništima (HD) i Okvirnom direktivom o morskoj strategiji </a:t>
            </a:r>
          </a:p>
          <a:p>
            <a:pPr lvl="0"/>
            <a:r>
              <a:rPr lang="hr-HR" sz="1400" dirty="0">
                <a:latin typeface="Cambria" panose="02040503050406030204" pitchFamily="18" charset="0"/>
              </a:rPr>
              <a:t>Razvoj sustava praćenja i izvješćivanja</a:t>
            </a:r>
          </a:p>
          <a:p>
            <a:pPr lvl="0"/>
            <a:r>
              <a:rPr lang="hr-HR" sz="1400" dirty="0">
                <a:latin typeface="Cambria" panose="02040503050406030204" pitchFamily="18" charset="0"/>
              </a:rPr>
              <a:t>Razvoj osnove za očuvanje usluga ekosustava</a:t>
            </a:r>
          </a:p>
          <a:p>
            <a:pPr marL="0" indent="0">
              <a:buNone/>
            </a:pPr>
            <a:r>
              <a:rPr lang="hr-HR" sz="1400" b="1" dirty="0">
                <a:latin typeface="Cambria" panose="02040503050406030204" pitchFamily="18" charset="0"/>
              </a:rPr>
              <a:t>Primjeri </a:t>
            </a:r>
            <a:r>
              <a:rPr lang="hr-HR" sz="1400" b="1" dirty="0">
                <a:latin typeface="Cambria" panose="02040503050406030204" pitchFamily="18" charset="0"/>
              </a:rPr>
              <a:t>aktivnosti</a:t>
            </a:r>
            <a:r>
              <a:rPr lang="hr-HR" sz="1400" dirty="0">
                <a:latin typeface="Cambria" panose="02040503050406030204" pitchFamily="18" charset="0"/>
              </a:rPr>
              <a:t> </a:t>
            </a:r>
            <a:r>
              <a:rPr lang="hr-HR" sz="1400" b="1" dirty="0">
                <a:latin typeface="Cambria" panose="02040503050406030204" pitchFamily="18" charset="0"/>
              </a:rPr>
              <a:t>SC 6iii2</a:t>
            </a:r>
            <a:endParaRPr lang="hr-HR" sz="1400" dirty="0">
              <a:latin typeface="Cambria" panose="02040503050406030204" pitchFamily="18" charset="0"/>
            </a:endParaRPr>
          </a:p>
          <a:p>
            <a:pPr lvl="0"/>
            <a:r>
              <a:rPr lang="hr-HR" sz="1400" dirty="0">
                <a:latin typeface="Cambria" panose="02040503050406030204" pitchFamily="18" charset="0"/>
              </a:rPr>
              <a:t>Očuvanje i prikladno upravljanje mrežom Natura 2000 </a:t>
            </a:r>
          </a:p>
          <a:p>
            <a:pPr lvl="0"/>
            <a:r>
              <a:rPr lang="hr-HR" sz="1400" dirty="0">
                <a:latin typeface="Cambria" panose="02040503050406030204" pitchFamily="18" charset="0"/>
              </a:rPr>
              <a:t>Podrška očuvanju vrsta</a:t>
            </a:r>
          </a:p>
          <a:p>
            <a:pPr lvl="0"/>
            <a:r>
              <a:rPr lang="hr-HR" sz="1400" dirty="0">
                <a:latin typeface="Cambria" panose="02040503050406030204" pitchFamily="18" charset="0"/>
              </a:rPr>
              <a:t>Smanjenje negativnih učinaka na </a:t>
            </a:r>
            <a:r>
              <a:rPr lang="hr-HR" sz="1400" dirty="0">
                <a:latin typeface="Cambria" panose="02040503050406030204" pitchFamily="18" charset="0"/>
              </a:rPr>
              <a:t>bio raznolikost</a:t>
            </a:r>
            <a:endParaRPr lang="hr-HR" sz="1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400" b="1" dirty="0">
                <a:latin typeface="Cambria" panose="02040503050406030204" pitchFamily="18" charset="0"/>
              </a:rPr>
              <a:t>Primjeri </a:t>
            </a:r>
            <a:r>
              <a:rPr lang="hr-HR" sz="1400" b="1" dirty="0">
                <a:latin typeface="Cambria" panose="02040503050406030204" pitchFamily="18" charset="0"/>
              </a:rPr>
              <a:t>aktivnosti</a:t>
            </a:r>
            <a:r>
              <a:rPr lang="hr-HR" sz="1400" dirty="0">
                <a:latin typeface="Cambria" panose="02040503050406030204" pitchFamily="18" charset="0"/>
              </a:rPr>
              <a:t> </a:t>
            </a:r>
            <a:r>
              <a:rPr lang="hr-HR" sz="1400" b="1" dirty="0">
                <a:latin typeface="Cambria" panose="02040503050406030204" pitchFamily="18" charset="0"/>
              </a:rPr>
              <a:t>SC 6iii3</a:t>
            </a:r>
            <a:endParaRPr lang="hr-HR" sz="1400" dirty="0">
              <a:latin typeface="Cambria" panose="02040503050406030204" pitchFamily="18" charset="0"/>
            </a:endParaRPr>
          </a:p>
          <a:p>
            <a:pPr lvl="0"/>
            <a:r>
              <a:rPr lang="hr-HR" sz="1400" dirty="0">
                <a:latin typeface="Cambria" panose="02040503050406030204" pitchFamily="18" charset="0"/>
              </a:rPr>
              <a:t>Zaštita i obnova šuma i šumskog zemljišta u zaštićenim i  područjima mreže Natura 2000 (uključujući </a:t>
            </a:r>
            <a:r>
              <a:rPr lang="hr-HR" sz="1400" dirty="0">
                <a:latin typeface="Cambria" panose="02040503050406030204" pitchFamily="18" charset="0"/>
              </a:rPr>
              <a:t>razminiranje </a:t>
            </a:r>
            <a:endParaRPr lang="hr-HR" sz="1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400" dirty="0">
                <a:latin typeface="Cambria" panose="02040503050406030204" pitchFamily="18" charset="0"/>
              </a:rPr>
              <a:t> </a:t>
            </a:r>
          </a:p>
          <a:p>
            <a:pPr marL="0" indent="0">
              <a:buNone/>
            </a:pPr>
            <a:r>
              <a:rPr lang="hr-HR" sz="1300" dirty="0">
                <a:latin typeface="Cambria" panose="02040503050406030204" pitchFamily="18" charset="0"/>
              </a:rPr>
              <a:t> </a:t>
            </a:r>
            <a:r>
              <a:rPr lang="hr-HR" sz="1300" dirty="0">
                <a:latin typeface="Cambria" panose="02040503050406030204" pitchFamily="18" charset="0"/>
              </a:rPr>
              <a:t>                                                                                                                                                                                            </a:t>
            </a:r>
            <a:endParaRPr lang="hr-HR" sz="13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910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hr-HR" sz="2800" b="1" dirty="0">
                <a:latin typeface="Cambria" panose="02040503050406030204" pitchFamily="18" charset="0"/>
              </a:rPr>
              <a:t>Prioritetna os 7: Povezanost i mobilnost</a:t>
            </a:r>
            <a:endParaRPr lang="hr-HR" sz="2800" b="1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421712"/>
              </p:ext>
            </p:extLst>
          </p:nvPr>
        </p:nvGraphicFramePr>
        <p:xfrm>
          <a:off x="838200" y="1676400"/>
          <a:ext cx="11353800" cy="5371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Document" r:id="rId3" imgW="7668942" imgH="4719151" progId="Word.Document.12">
                  <p:embed/>
                </p:oleObj>
              </mc:Choice>
              <mc:Fallback>
                <p:oleObj name="Document" r:id="rId3" imgW="7668942" imgH="471915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76400"/>
                        <a:ext cx="11353800" cy="53715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4063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26" y="0"/>
            <a:ext cx="10515600" cy="1325563"/>
          </a:xfrm>
        </p:spPr>
        <p:txBody>
          <a:bodyPr/>
          <a:lstStyle/>
          <a:p>
            <a:r>
              <a:rPr lang="hr-HR" sz="28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7: Povezanost i mobilnost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828211"/>
              </p:ext>
            </p:extLst>
          </p:nvPr>
        </p:nvGraphicFramePr>
        <p:xfrm>
          <a:off x="838199" y="1125415"/>
          <a:ext cx="10655105" cy="5570806"/>
        </p:xfrm>
        <a:graphic>
          <a:graphicData uri="http://schemas.openxmlformats.org/drawingml/2006/table">
            <a:tbl>
              <a:tblPr/>
              <a:tblGrid>
                <a:gridCol w="4691306"/>
                <a:gridCol w="3301822"/>
                <a:gridCol w="1334588"/>
                <a:gridCol w="1327389"/>
              </a:tblGrid>
              <a:tr h="113504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Prioritet ulaganja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Specifični cilj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 smtClean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KF </a:t>
                      </a:r>
                      <a:r>
                        <a:rPr lang="hr-HR" sz="15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sredstva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014710"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Arial"/>
                        </a:rPr>
                        <a:t>Investicijski prioritet 7ii</a:t>
                      </a:r>
                      <a:endParaRPr lang="hr-HR" sz="1400" b="1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Razvoj i unapređenje prometnih sustava prihvatljivih za okoliš (uključujući one s niskom razinom buke) i prometni sustavi sa niskim emisijama CO2, uključujući unutarnje plovne putove i pomorski prijevoz, luke, </a:t>
                      </a:r>
                      <a:r>
                        <a:rPr lang="hr-HR" sz="1400" b="1" dirty="0" err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multimodalne</a:t>
                      </a: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 veze i aerodromsku infrastrukturu, radi promicanja održive regionalne i lokalne mobilnosti</a:t>
                      </a:r>
                      <a:endParaRPr lang="hr-HR" sz="14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Specifični cilj 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7ii1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Poboljšanje teritorijalne kohezije i povezanosti te dostupnosti otoka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80.000.000  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370.000.000€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11114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Specifični cilj 7ii2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Razvoj inteligentnog, održivog i integriranog  sustava javnog prijevoza sa niskom razinom CO2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170.000.000 €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9425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Specifični cilj 7ii3</a:t>
                      </a:r>
                      <a:endParaRPr lang="hr-H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Poboljšanje dostupnosti Dubrovnika zrakom</a:t>
                      </a:r>
                      <a:endParaRPr lang="hr-H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120.000.000€</a:t>
                      </a:r>
                      <a:endParaRPr lang="hr-HR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515663">
                <a:tc>
                  <a:txBody>
                    <a:bodyPr/>
                    <a:lstStyle/>
                    <a:p>
                      <a:pPr marL="84138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 Investicijski </a:t>
                      </a:r>
                      <a:r>
                        <a:rPr lang="hr-HR" sz="1400" b="1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prioritet 7iii</a:t>
                      </a:r>
                      <a:endParaRPr lang="hr-HR" sz="1400" b="1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marL="84138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 Razvoj </a:t>
                      </a: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i obnova sveobuhvatnih, visokokvalitetnih i </a:t>
                      </a:r>
                      <a:r>
                        <a:rPr lang="hr-HR" sz="1400" b="1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  </a:t>
                      </a:r>
                      <a:r>
                        <a:rPr lang="hr-HR" sz="1400" b="1" dirty="0" err="1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interoperabilnih</a:t>
                      </a:r>
                      <a:r>
                        <a:rPr lang="hr-HR" sz="1400" b="1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željezničkih sustava te promicanje </a:t>
                      </a:r>
                      <a:r>
                        <a:rPr lang="hr-HR" sz="1400" b="1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 mjera </a:t>
                      </a:r>
                      <a:r>
                        <a:rPr lang="hr-HR" sz="14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Arial"/>
                        </a:rPr>
                        <a:t>za smanjenje buke</a:t>
                      </a:r>
                      <a:endParaRPr lang="hr-HR" sz="14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Specifični cilj  </a:t>
                      </a:r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7iii1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Unaprjeđivanje 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i poboljšanje željezničke mreže u cilju promocije modalnog prijelaza (˝modal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shift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˝)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480.205.755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20" marR="47320" marT="88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480.205.755€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389189" y="19711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515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7: Povezanost i mobilnost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56603" y="1600200"/>
            <a:ext cx="10397197" cy="5257800"/>
          </a:xfrm>
        </p:spPr>
        <p:txBody>
          <a:bodyPr/>
          <a:lstStyle/>
          <a:p>
            <a:pPr marL="0" indent="0">
              <a:buNone/>
            </a:pPr>
            <a:r>
              <a:rPr lang="hr-HR" sz="1300" b="1" dirty="0">
                <a:latin typeface="Cambria" panose="02040503050406030204" pitchFamily="18" charset="0"/>
              </a:rPr>
              <a:t> </a:t>
            </a:r>
            <a:r>
              <a:rPr lang="hr-HR" sz="1600" b="1" dirty="0">
                <a:latin typeface="Cambria" panose="02040503050406030204" pitchFamily="18" charset="0"/>
              </a:rPr>
              <a:t>Investicijski </a:t>
            </a:r>
            <a:r>
              <a:rPr lang="hr-HR" sz="1600" b="1" dirty="0">
                <a:latin typeface="Cambria" panose="02040503050406030204" pitchFamily="18" charset="0"/>
              </a:rPr>
              <a:t>prioritet  </a:t>
            </a:r>
            <a:r>
              <a:rPr lang="hr-HR" sz="1600" b="1" dirty="0" smtClean="0">
                <a:latin typeface="Cambria" panose="02040503050406030204" pitchFamily="18" charset="0"/>
              </a:rPr>
              <a:t>7b: </a:t>
            </a:r>
            <a:r>
              <a:rPr lang="hr-HR" sz="1600" dirty="0"/>
              <a:t>Poboljšavanje regionalne mobilnosti povezivanjem sekundarnih i tercijarnih čvorišta s infrastrukturom </a:t>
            </a:r>
            <a:r>
              <a:rPr lang="hr-HR" sz="1600" dirty="0" smtClean="0"/>
              <a:t>TEN-T-a, uključujući </a:t>
            </a:r>
            <a:r>
              <a:rPr lang="hr-HR" sz="1600" dirty="0" err="1" smtClean="0"/>
              <a:t>multimodalna</a:t>
            </a:r>
            <a:r>
              <a:rPr lang="hr-HR" sz="1600" dirty="0" smtClean="0"/>
              <a:t> čvorišta</a:t>
            </a:r>
            <a:r>
              <a:rPr lang="hr-HR" sz="1600" b="1" dirty="0" smtClean="0">
                <a:latin typeface="Cambria" panose="02040503050406030204" pitchFamily="18" charset="0"/>
              </a:rPr>
              <a:t> </a:t>
            </a: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Potencijalni  </a:t>
            </a:r>
            <a:r>
              <a:rPr lang="hr-HR" sz="1600" b="1" dirty="0">
                <a:latin typeface="Cambria" panose="02040503050406030204" pitchFamily="18" charset="0"/>
              </a:rPr>
              <a:t>korisnici</a:t>
            </a:r>
            <a:r>
              <a:rPr lang="hr-HR" sz="1600" dirty="0">
                <a:latin typeface="Cambria" panose="02040503050406030204" pitchFamily="18" charset="0"/>
              </a:rPr>
              <a:t> </a:t>
            </a:r>
          </a:p>
          <a:p>
            <a:r>
              <a:rPr lang="hr-HR" sz="1600" b="1" dirty="0">
                <a:latin typeface="Cambria" panose="02040503050406030204" pitchFamily="18" charset="0"/>
              </a:rPr>
              <a:t>Primjeri aktivnosti SC 7b1: 1.</a:t>
            </a:r>
            <a:r>
              <a:rPr lang="hr-HR" sz="1600" dirty="0">
                <a:latin typeface="Cambria" panose="02040503050406030204" pitchFamily="18" charset="0"/>
              </a:rPr>
              <a:t>poboljšanje cestovne mreže (izgradnja ili modernizacija postojeće)</a:t>
            </a:r>
            <a:r>
              <a:rPr lang="hr-HR" sz="1600" b="1" dirty="0">
                <a:latin typeface="Cambria" panose="02040503050406030204" pitchFamily="18" charset="0"/>
              </a:rPr>
              <a:t> 2. </a:t>
            </a:r>
            <a:r>
              <a:rPr lang="hr-HR" sz="1600" dirty="0">
                <a:latin typeface="Cambria" panose="02040503050406030204" pitchFamily="18" charset="0"/>
              </a:rPr>
              <a:t>izgradnja infrastrukture kojom će se smanjiti utjecaj na okoliš</a:t>
            </a:r>
            <a:r>
              <a:rPr lang="hr-HR" sz="1600" b="1" dirty="0">
                <a:latin typeface="Cambria" panose="02040503050406030204" pitchFamily="18" charset="0"/>
              </a:rPr>
              <a:t>, 3. </a:t>
            </a:r>
            <a:r>
              <a:rPr lang="hr-HR" sz="1600" dirty="0">
                <a:latin typeface="Cambria" panose="02040503050406030204" pitchFamily="18" charset="0"/>
              </a:rPr>
              <a:t>priprema projektne dokumentacije</a:t>
            </a:r>
          </a:p>
          <a:p>
            <a:r>
              <a:rPr lang="hr-HR" sz="1600" b="1" dirty="0">
                <a:latin typeface="Cambria" panose="02040503050406030204" pitchFamily="18" charset="0"/>
              </a:rPr>
              <a:t>Primjeri aktivnosti SC 7b2: 1. </a:t>
            </a:r>
            <a:r>
              <a:rPr lang="hr-HR" sz="1600" dirty="0">
                <a:latin typeface="Cambria" panose="02040503050406030204" pitchFamily="18" charset="0"/>
              </a:rPr>
              <a:t>fizička poboljšanja odabranih odjeljaka cestovne mreže (uključujući pješačke i biciklističke staze/trake),</a:t>
            </a:r>
            <a:r>
              <a:rPr lang="hr-HR" sz="1600" b="1" dirty="0">
                <a:latin typeface="Cambria" panose="02040503050406030204" pitchFamily="18" charset="0"/>
              </a:rPr>
              <a:t> 2. </a:t>
            </a:r>
            <a:r>
              <a:rPr lang="hr-HR" sz="1600" dirty="0">
                <a:latin typeface="Cambria" panose="02040503050406030204" pitchFamily="18" charset="0"/>
              </a:rPr>
              <a:t>rekonstrukcija cesta malog opsega i na pojedinačnim točkama (uključujući pješačke i biciklističke staze/trake),</a:t>
            </a:r>
            <a:r>
              <a:rPr lang="hr-HR" sz="1600" b="1" dirty="0">
                <a:latin typeface="Cambria" panose="02040503050406030204" pitchFamily="18" charset="0"/>
              </a:rPr>
              <a:t> 3. </a:t>
            </a:r>
            <a:r>
              <a:rPr lang="hr-HR" sz="1600" dirty="0">
                <a:latin typeface="Cambria" panose="02040503050406030204" pitchFamily="18" charset="0"/>
              </a:rPr>
              <a:t>poboljšavanje pokrivenosti cesta prometnim znakovima, horizontalnom signalizacijom te njihova poboljšana vidljivost</a:t>
            </a:r>
            <a:r>
              <a:rPr lang="hr-HR" sz="1600" b="1" dirty="0">
                <a:latin typeface="Cambria" panose="02040503050406030204" pitchFamily="18" charset="0"/>
              </a:rPr>
              <a:t>, 4. </a:t>
            </a:r>
            <a:r>
              <a:rPr lang="hr-HR" sz="1600" dirty="0">
                <a:latin typeface="Cambria" panose="02040503050406030204" pitchFamily="18" charset="0"/>
              </a:rPr>
              <a:t>priprema projektne dokumentacije unutar ovog investicijskog prioriteta, glavni korisnici bit će imenovana tijela nadležna za ceste, ponajviše Hrvatske ceste kao i tijela lokalne vlasti. Također se očekuje da se konzorciji korisnika mogu prijaviti za financiranje.</a:t>
            </a: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Investicijski prioritet </a:t>
            </a:r>
            <a:r>
              <a:rPr lang="hr-HR" sz="1600" b="1" dirty="0" smtClean="0">
                <a:latin typeface="Cambria" panose="02040503050406030204" pitchFamily="18" charset="0"/>
              </a:rPr>
              <a:t>7i </a:t>
            </a:r>
            <a:r>
              <a:rPr lang="hr-HR" sz="1600" dirty="0"/>
              <a:t>Podupiranje </a:t>
            </a:r>
            <a:r>
              <a:rPr lang="hr-HR" sz="1600" dirty="0" err="1"/>
              <a:t>multimodalnog</a:t>
            </a:r>
            <a:r>
              <a:rPr lang="hr-HR" sz="1600" dirty="0"/>
              <a:t> jedinstvenog europskog prometnog prostora ulaganjem u TEN-T </a:t>
            </a:r>
            <a:endParaRPr lang="hr-HR" sz="16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600" b="1" dirty="0">
                <a:latin typeface="Cambria" panose="02040503050406030204" pitchFamily="18" charset="0"/>
              </a:rPr>
              <a:t>Potencijalni korisnici</a:t>
            </a:r>
            <a:r>
              <a:rPr lang="hr-HR" sz="1600" dirty="0">
                <a:latin typeface="Cambria" panose="02040503050406030204" pitchFamily="18" charset="0"/>
              </a:rPr>
              <a:t> su gradske vlasti, te konzorciji korisnika</a:t>
            </a:r>
          </a:p>
          <a:p>
            <a:r>
              <a:rPr lang="hr-HR" sz="1600" b="1" dirty="0">
                <a:latin typeface="Cambria" panose="02040503050406030204" pitchFamily="18" charset="0"/>
              </a:rPr>
              <a:t>Primjeri aktivnosti SC 7i1: 1. </a:t>
            </a:r>
            <a:r>
              <a:rPr lang="hr-HR" sz="1600" dirty="0">
                <a:latin typeface="Cambria" panose="02040503050406030204" pitchFamily="18" charset="0"/>
              </a:rPr>
              <a:t>izgradnja ili modernizacija infrastrukture namijenjene </a:t>
            </a:r>
            <a:r>
              <a:rPr lang="hr-HR" sz="1600" dirty="0" err="1">
                <a:latin typeface="Cambria" panose="02040503050406030204" pitchFamily="18" charset="0"/>
              </a:rPr>
              <a:t>operabilnosti</a:t>
            </a:r>
            <a:r>
              <a:rPr lang="hr-HR" sz="1600" dirty="0">
                <a:latin typeface="Cambria" panose="02040503050406030204" pitchFamily="18" charset="0"/>
              </a:rPr>
              <a:t> luka unutarnjih plovnih putova, uključujući izravan pristup i povezanost s drugim oblicima prijevoza,</a:t>
            </a:r>
            <a:r>
              <a:rPr lang="hr-HR" sz="1600" b="1" dirty="0">
                <a:latin typeface="Cambria" panose="02040503050406030204" pitchFamily="18" charset="0"/>
              </a:rPr>
              <a:t> 2. </a:t>
            </a:r>
            <a:r>
              <a:rPr lang="hr-HR" sz="1600" dirty="0">
                <a:latin typeface="Cambria" panose="02040503050406030204" pitchFamily="18" charset="0"/>
              </a:rPr>
              <a:t>unaprjeđenje plovnosti unutarnjih plovnih putova, </a:t>
            </a:r>
            <a:r>
              <a:rPr lang="hr-HR" sz="1600" b="1" dirty="0">
                <a:latin typeface="Cambria" panose="02040503050406030204" pitchFamily="18" charset="0"/>
              </a:rPr>
              <a:t>3</a:t>
            </a:r>
            <a:r>
              <a:rPr lang="hr-HR" sz="1600" dirty="0">
                <a:latin typeface="Cambria" panose="02040503050406030204" pitchFamily="18" charset="0"/>
              </a:rPr>
              <a:t>. razvoj riječnih informacijskih sustava na unutarnjim plovnim putovima, </a:t>
            </a:r>
            <a:r>
              <a:rPr lang="hr-HR" sz="1600" b="1" dirty="0">
                <a:latin typeface="Cambria" panose="02040503050406030204" pitchFamily="18" charset="0"/>
              </a:rPr>
              <a:t>4. </a:t>
            </a:r>
            <a:r>
              <a:rPr lang="hr-HR" sz="1600" dirty="0">
                <a:latin typeface="Cambria" panose="02040503050406030204" pitchFamily="18" charset="0"/>
              </a:rPr>
              <a:t>izgradnja ili osuvremenjivanje infrastrukture čime se smanjuje utjecaj prometa unutarnjim plovnim putovima na okoliš</a:t>
            </a:r>
            <a:r>
              <a:rPr lang="hr-HR" sz="1600" b="1" dirty="0">
                <a:latin typeface="Cambria" panose="02040503050406030204" pitchFamily="18" charset="0"/>
              </a:rPr>
              <a:t>, 5. </a:t>
            </a:r>
            <a:r>
              <a:rPr lang="hr-HR" sz="1600" dirty="0">
                <a:latin typeface="Cambria" panose="02040503050406030204" pitchFamily="18" charset="0"/>
              </a:rPr>
              <a:t>priprema projektne dokumentacije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  <a:p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268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8" y="0"/>
            <a:ext cx="10515600" cy="1325563"/>
          </a:xfrm>
        </p:spPr>
        <p:txBody>
          <a:bodyPr/>
          <a:lstStyle/>
          <a:p>
            <a:r>
              <a:rPr lang="hr-HR" sz="28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7: Povezanost i mobilnost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11349"/>
            <a:ext cx="10667998" cy="5610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709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latin typeface="Cambria" panose="02040503050406030204" pitchFamily="18" charset="0"/>
              </a:rPr>
              <a:t>Prioritetna os </a:t>
            </a:r>
            <a:r>
              <a:rPr lang="hr-HR" sz="2800" b="1" dirty="0">
                <a:latin typeface="Cambria" panose="02040503050406030204" pitchFamily="18" charset="0"/>
              </a:rPr>
              <a:t>8: Socijalno uključivanje i zdravlje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003949"/>
              </p:ext>
            </p:extLst>
          </p:nvPr>
        </p:nvGraphicFramePr>
        <p:xfrm>
          <a:off x="970671" y="1676401"/>
          <a:ext cx="12393637" cy="5181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Document" r:id="rId3" imgW="8993022" imgH="4775259" progId="Word.Document.12">
                  <p:embed/>
                </p:oleObj>
              </mc:Choice>
              <mc:Fallback>
                <p:oleObj name="Document" r:id="rId3" imgW="8993022" imgH="47752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0671" y="1676401"/>
                        <a:ext cx="12393637" cy="51815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5192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8: Socijalno uključivanje i zdravlje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36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03" y="1322363"/>
            <a:ext cx="10592971" cy="539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8465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Prioritetna os 8: Socijalno uključivanje i zdravlje</a:t>
            </a: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42534" y="1364566"/>
            <a:ext cx="10411265" cy="5493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b="1" dirty="0" smtClean="0">
                <a:latin typeface="Cambria" panose="02040503050406030204" pitchFamily="18" charset="0"/>
              </a:rPr>
              <a:t>Investicijski </a:t>
            </a:r>
            <a:r>
              <a:rPr lang="hr-HR" sz="1800" b="1" dirty="0">
                <a:latin typeface="Cambria" panose="02040503050406030204" pitchFamily="18" charset="0"/>
              </a:rPr>
              <a:t>prioritet </a:t>
            </a:r>
            <a:r>
              <a:rPr lang="hr-HR" sz="1800" b="1" dirty="0" smtClean="0">
                <a:latin typeface="Cambria" panose="02040503050406030204" pitchFamily="18" charset="0"/>
              </a:rPr>
              <a:t>9b: </a:t>
            </a:r>
            <a:r>
              <a:rPr lang="hr-HR" sz="1800" dirty="0"/>
              <a:t>Pružanje podrške fizičkoj, gospodarskoj i socijalnoj obnovi ugroženih zajednica u urbanim i ruralnim područjima</a:t>
            </a:r>
            <a:endParaRPr lang="hr-HR" sz="18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800" b="1" dirty="0" smtClean="0">
                <a:latin typeface="Cambria" panose="02040503050406030204" pitchFamily="18" charset="0"/>
              </a:rPr>
              <a:t>Unutar </a:t>
            </a:r>
            <a:r>
              <a:rPr lang="hr-HR" sz="1800" b="1" dirty="0">
                <a:latin typeface="Cambria" panose="02040503050406030204" pitchFamily="18" charset="0"/>
              </a:rPr>
              <a:t>SC 9b1 </a:t>
            </a:r>
            <a:r>
              <a:rPr lang="hr-HR" sz="1800" dirty="0"/>
              <a:t>Održiva fizička, socijalna i gospodarska regeneracija pet depriviranih pilot područja s ciljem smanjenja socijalnih nejednakosti, isključenosti i </a:t>
            </a:r>
            <a:r>
              <a:rPr lang="hr-HR" sz="1800" dirty="0" smtClean="0"/>
              <a:t>siromaštva </a:t>
            </a:r>
            <a:r>
              <a:rPr lang="hr-HR" sz="1800" b="1" dirty="0" smtClean="0">
                <a:latin typeface="Cambria" panose="02040503050406030204" pitchFamily="18" charset="0"/>
              </a:rPr>
              <a:t>planirane </a:t>
            </a:r>
            <a:r>
              <a:rPr lang="hr-HR" sz="1800" b="1" dirty="0">
                <a:latin typeface="Cambria" panose="02040503050406030204" pitchFamily="18" charset="0"/>
              </a:rPr>
              <a:t>su dvije vrste aktivnosti: </a:t>
            </a:r>
            <a:endParaRPr lang="hr-HR" sz="18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800" b="1" dirty="0">
              <a:latin typeface="Cambria" panose="02040503050406030204" pitchFamily="18" charset="0"/>
            </a:endParaRPr>
          </a:p>
          <a:p>
            <a:pPr>
              <a:buAutoNum type="arabicPeriod"/>
            </a:pPr>
            <a:r>
              <a:rPr lang="hr-HR" sz="1800" dirty="0">
                <a:latin typeface="Cambria" panose="02040503050406030204" pitchFamily="18" charset="0"/>
              </a:rPr>
              <a:t>Pripremne </a:t>
            </a:r>
            <a:r>
              <a:rPr lang="hr-HR" sz="1800" dirty="0">
                <a:latin typeface="Cambria" panose="02040503050406030204" pitchFamily="18" charset="0"/>
              </a:rPr>
              <a:t>aktivnosti kojima se omogućava bolja usmjerenost intervencija, uključivanje ključnih lokalnih dionika u pripremu planova intervencija za 5 pilot područja, povećanje kapaciteta lokalnih i nacionalnih tijela te dionika uključenih u proces, stvaranje jasnog strateškog pristupa za regeneraciju te potpora pripreme planova </a:t>
            </a:r>
            <a:r>
              <a:rPr lang="hr-HR" sz="1800" dirty="0" smtClean="0">
                <a:latin typeface="Cambria" panose="02040503050406030204" pitchFamily="18" charset="0"/>
              </a:rPr>
              <a:t>integracije. </a:t>
            </a:r>
            <a:r>
              <a:rPr lang="hr-HR" sz="1800" b="1" dirty="0" smtClean="0">
                <a:latin typeface="Cambria" panose="02040503050406030204" pitchFamily="18" charset="0"/>
              </a:rPr>
              <a:t>Korisnik</a:t>
            </a:r>
            <a:r>
              <a:rPr lang="hr-HR" sz="1800" dirty="0" smtClean="0">
                <a:latin typeface="Cambria" panose="02040503050406030204" pitchFamily="18" charset="0"/>
              </a:rPr>
              <a:t> </a:t>
            </a:r>
            <a:r>
              <a:rPr lang="hr-HR" sz="1800" dirty="0">
                <a:latin typeface="Cambria" panose="02040503050406030204" pitchFamily="18" charset="0"/>
              </a:rPr>
              <a:t>ove </a:t>
            </a:r>
            <a:r>
              <a:rPr lang="hr-HR" sz="1800" dirty="0" smtClean="0">
                <a:latin typeface="Cambria" panose="02040503050406030204" pitchFamily="18" charset="0"/>
              </a:rPr>
              <a:t>aktivnosti će </a:t>
            </a:r>
            <a:r>
              <a:rPr lang="hr-HR" sz="1800" dirty="0">
                <a:latin typeface="Cambria" panose="02040503050406030204" pitchFamily="18" charset="0"/>
              </a:rPr>
              <a:t>biti </a:t>
            </a:r>
            <a:r>
              <a:rPr lang="hr-HR" sz="1800" dirty="0">
                <a:latin typeface="Cambria" panose="02040503050406030204" pitchFamily="18" charset="0"/>
              </a:rPr>
              <a:t>MRRFEU;</a:t>
            </a:r>
          </a:p>
          <a:p>
            <a:pPr>
              <a:buAutoNum type="arabicPeriod"/>
            </a:pPr>
            <a:endParaRPr lang="hr-HR" sz="1800" b="1" dirty="0">
              <a:latin typeface="Cambria" panose="02040503050406030204" pitchFamily="18" charset="0"/>
            </a:endParaRPr>
          </a:p>
          <a:p>
            <a:pPr>
              <a:buAutoNum type="arabicPeriod"/>
            </a:pPr>
            <a:r>
              <a:rPr lang="hr-HR" sz="1800" dirty="0" smtClean="0">
                <a:latin typeface="Cambria" panose="02040503050406030204" pitchFamily="18" charset="0"/>
              </a:rPr>
              <a:t>Ulaganja u pilot područja s ciljem </a:t>
            </a:r>
            <a:r>
              <a:rPr lang="hr-HR" sz="1800" dirty="0" err="1" smtClean="0">
                <a:latin typeface="Cambria" panose="02040503050406030204" pitchFamily="18" charset="0"/>
              </a:rPr>
              <a:t>socio</a:t>
            </a:r>
            <a:r>
              <a:rPr lang="hr-HR" sz="1800" dirty="0" smtClean="0">
                <a:latin typeface="Cambria" panose="02040503050406030204" pitchFamily="18" charset="0"/>
              </a:rPr>
              <a:t>-ekonomske revitalizacije (ulaganja u fizičku infrastrukturu te ulaganja u obrazovne, socijalne i druge programe)</a:t>
            </a:r>
            <a:endParaRPr lang="hr-HR" sz="1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81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042"/>
            <a:ext cx="10515600" cy="1325563"/>
          </a:xfrm>
        </p:spPr>
        <p:txBody>
          <a:bodyPr/>
          <a:lstStyle/>
          <a:p>
            <a:r>
              <a:rPr lang="hr-HR" sz="2800" b="1" dirty="0" smtClean="0"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latin typeface="Cambria" panose="02040503050406030204" pitchFamily="18" charset="0"/>
              </a:rPr>
              <a:t>os </a:t>
            </a:r>
            <a:r>
              <a:rPr lang="hr-HR" sz="2800" b="1" dirty="0">
                <a:latin typeface="Cambria" panose="02040503050406030204" pitchFamily="18" charset="0"/>
              </a:rPr>
              <a:t>9: Obrazovanje, vještine i cjeloživotno učenje</a:t>
            </a:r>
            <a:endParaRPr lang="hr-HR" sz="2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230764"/>
              </p:ext>
            </p:extLst>
          </p:nvPr>
        </p:nvGraphicFramePr>
        <p:xfrm>
          <a:off x="942535" y="1181688"/>
          <a:ext cx="10536702" cy="5539787"/>
        </p:xfrm>
        <a:graphic>
          <a:graphicData uri="http://schemas.openxmlformats.org/drawingml/2006/table">
            <a:tbl>
              <a:tblPr/>
              <a:tblGrid>
                <a:gridCol w="3925438"/>
                <a:gridCol w="3925438"/>
                <a:gridCol w="1342913"/>
                <a:gridCol w="1342913"/>
              </a:tblGrid>
              <a:tr h="877277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Prioritet ulaganja</a:t>
                      </a:r>
                      <a:endParaRPr lang="hr-H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Specifi</a:t>
                      </a:r>
                      <a:r>
                        <a:rPr lang="hr-HR" sz="14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č</a:t>
                      </a:r>
                      <a:r>
                        <a:rPr lang="hr-HR" sz="14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ni cilj</a:t>
                      </a:r>
                      <a:endParaRPr lang="hr-H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EFRR sredstva</a:t>
                      </a:r>
                      <a:endParaRPr lang="hr-H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554170">
                <a:tc rowSpan="3"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Investicijski prioritet 10a</a:t>
                      </a:r>
                      <a:endParaRPr lang="hr-HR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Cambria"/>
                          <a:ea typeface="Calibri"/>
                          <a:cs typeface="Arial"/>
                        </a:rPr>
                        <a:t>Ulaganje u obrazovanje, vještine i </a:t>
                      </a:r>
                      <a:r>
                        <a:rPr lang="hr-HR" sz="1400" dirty="0" err="1">
                          <a:solidFill>
                            <a:schemeClr val="bg1"/>
                          </a:solidFill>
                          <a:effectLst/>
                          <a:latin typeface="Cambria"/>
                          <a:ea typeface="Calibri"/>
                          <a:cs typeface="Arial"/>
                        </a:rPr>
                        <a:t>cjeloživotno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Cambria"/>
                          <a:ea typeface="Calibri"/>
                          <a:cs typeface="Arial"/>
                        </a:rPr>
                        <a:t> učenje kroz razvoj infrastrukture za obrazovanje i osposobljavanje</a:t>
                      </a:r>
                      <a:endParaRPr lang="hr-HR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Specifi</a:t>
                      </a: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č</a:t>
                      </a: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ni cilj 1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0</a:t>
                      </a:r>
                      <a:r>
                        <a:rPr lang="vi-VN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a1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Razvoj digitalno zrelih škola  koje su spremne za korištenje potencijala informacijsko komunikacijske tehnologije u obrazovanju i razvoju vještina za 21. stoljeće, neophodnih na tržištu rada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91.914.791€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259.914.791 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55417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Specifični cilj 10a2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Modernizacija i unapređenje infrastrukture studentskog smještaja u visokom obrazovanju s ciljem poboljšanja pristupa visokom obrazovanju te završetak studija za studente s lošim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socio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-ekonomskim  statusom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SimSun"/>
                          <a:cs typeface="Times New Roman"/>
                        </a:rPr>
                        <a:t>105.000.000  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55417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Specifi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Times New Roman"/>
                        </a:rPr>
                        <a:t>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MS PGothic"/>
                          <a:cs typeface="Arial"/>
                        </a:rPr>
                        <a:t>ni cilj 10a3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Arial"/>
                        </a:rPr>
                        <a:t>Povećanje relevantnosti strukovnog obrazovanja kroz poboljšanje uvjeta za stjecaje praktičnih vještina u ciljanim sektorima srednjeg strukovnog obrazovanja te strukovnog obrazovanja na razini visokog obrazovanja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63.000.000  €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1" marR="43291" marT="78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38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84464" y="18552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155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os 9: Obrazovanje, vještine i cjeloživotno učenje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50498"/>
            <a:ext cx="10515600" cy="55075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1800" b="1" dirty="0">
                <a:latin typeface="Cambria" panose="02040503050406030204" pitchFamily="18" charset="0"/>
              </a:rPr>
              <a:t>Investicijski </a:t>
            </a:r>
            <a:r>
              <a:rPr lang="hr-HR" sz="1800" b="1" dirty="0">
                <a:latin typeface="Cambria" panose="02040503050406030204" pitchFamily="18" charset="0"/>
              </a:rPr>
              <a:t>prioritet </a:t>
            </a:r>
            <a:r>
              <a:rPr lang="hr-HR" sz="1800" b="1" dirty="0" smtClean="0">
                <a:latin typeface="Cambria" panose="02040503050406030204" pitchFamily="18" charset="0"/>
              </a:rPr>
              <a:t>10a: </a:t>
            </a:r>
            <a:r>
              <a:rPr lang="hr-HR" sz="1800" dirty="0" smtClean="0">
                <a:latin typeface="Cambria" panose="02040503050406030204" pitchFamily="18" charset="0"/>
              </a:rPr>
              <a:t>Ulaganje u obrazovanje, vještine i cjeloživotno učenje kroz razvoj infrastrukture za obrazovanje i osposobljavanje 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800" dirty="0">
              <a:latin typeface="Cambria" panose="02040503050406030204" pitchFamily="18" charset="0"/>
            </a:endParaRPr>
          </a:p>
          <a:p>
            <a:r>
              <a:rPr lang="hr-HR" sz="1800" b="1" dirty="0">
                <a:latin typeface="Cambria" panose="02040503050406030204" pitchFamily="18" charset="0"/>
              </a:rPr>
              <a:t>Primjeri </a:t>
            </a:r>
            <a:r>
              <a:rPr lang="hr-HR" sz="1800" b="1" dirty="0">
                <a:latin typeface="Cambria" panose="02040503050406030204" pitchFamily="18" charset="0"/>
              </a:rPr>
              <a:t>aktivnosti za SC 10a1</a:t>
            </a:r>
            <a:r>
              <a:rPr lang="hr-HR" sz="1800" dirty="0">
                <a:latin typeface="Cambria" panose="02040503050406030204" pitchFamily="18" charset="0"/>
              </a:rPr>
              <a:t>: 1. Nabava na veliko IKT opreme za osnovne i srednje škole  2. Opremanje osnovnih i srednjih škola prikladnim LAN-ovima; 3. </a:t>
            </a:r>
            <a:r>
              <a:rPr lang="hr-HR" sz="1800" dirty="0">
                <a:latin typeface="Cambria" panose="02040503050406030204" pitchFamily="18" charset="0"/>
              </a:rPr>
              <a:t>Raspoređeni centri podataka spremni za apsorbiranje povećane potražnje za e-uslugama i e-sadržajem u obrazovnom oblaku; </a:t>
            </a:r>
            <a:r>
              <a:rPr lang="hr-HR" sz="1800" b="1" dirty="0">
                <a:latin typeface="Cambria" panose="02040503050406030204" pitchFamily="18" charset="0"/>
              </a:rPr>
              <a:t>Potencijalni korisnici</a:t>
            </a:r>
            <a:r>
              <a:rPr lang="hr-HR" sz="1800" dirty="0">
                <a:latin typeface="Cambria" panose="02040503050406030204" pitchFamily="18" charset="0"/>
              </a:rPr>
              <a:t>: </a:t>
            </a:r>
            <a:r>
              <a:rPr lang="hr-HR" sz="1800" dirty="0" smtClean="0">
                <a:latin typeface="Cambria" panose="02040503050406030204" pitchFamily="18" charset="0"/>
              </a:rPr>
              <a:t>CARNET, </a:t>
            </a:r>
            <a:r>
              <a:rPr lang="hr-HR" sz="1800" dirty="0">
                <a:latin typeface="Cambria" panose="02040503050406030204" pitchFamily="18" charset="0"/>
              </a:rPr>
              <a:t>osnovne i srednje </a:t>
            </a:r>
            <a:r>
              <a:rPr lang="hr-HR" sz="1800" dirty="0">
                <a:latin typeface="Cambria" panose="02040503050406030204" pitchFamily="18" charset="0"/>
              </a:rPr>
              <a:t>škole;</a:t>
            </a:r>
          </a:p>
          <a:p>
            <a:endParaRPr lang="hr-HR" sz="1800" dirty="0">
              <a:latin typeface="Cambria" panose="02040503050406030204" pitchFamily="18" charset="0"/>
            </a:endParaRPr>
          </a:p>
          <a:p>
            <a:r>
              <a:rPr lang="hr-HR" sz="1800" b="1" dirty="0">
                <a:latin typeface="Cambria" panose="02040503050406030204" pitchFamily="18" charset="0"/>
              </a:rPr>
              <a:t> Primjeri aktivnosti za SC 10a2: </a:t>
            </a:r>
            <a:r>
              <a:rPr lang="hr-HR" sz="1800" dirty="0">
                <a:latin typeface="Cambria" panose="02040503050406030204" pitchFamily="18" charset="0"/>
              </a:rPr>
              <a:t>1.</a:t>
            </a:r>
            <a:r>
              <a:rPr lang="hr-HR" sz="1800" b="1" dirty="0">
                <a:latin typeface="Cambria" panose="02040503050406030204" pitchFamily="18" charset="0"/>
              </a:rPr>
              <a:t> </a:t>
            </a:r>
            <a:r>
              <a:rPr lang="hr-HR" sz="1800" dirty="0">
                <a:latin typeface="Cambria" panose="02040503050406030204" pitchFamily="18" charset="0"/>
              </a:rPr>
              <a:t>Dovršetak izgradnje započetih studentskih domova i gradnja novih prema odgovarajućim studijama  izvedivosti s ciljem osiguravanja smještaja studentima lošijeg imovinskog stanja i studentima s invaliditetom. </a:t>
            </a:r>
            <a:r>
              <a:rPr lang="hr-HR" sz="1800" b="1" dirty="0">
                <a:latin typeface="Cambria" panose="02040503050406030204" pitchFamily="18" charset="0"/>
              </a:rPr>
              <a:t>Potencijalni korisnici</a:t>
            </a:r>
            <a:r>
              <a:rPr lang="hr-HR" sz="1800" dirty="0">
                <a:latin typeface="Cambria" panose="02040503050406030204" pitchFamily="18" charset="0"/>
              </a:rPr>
              <a:t>: </a:t>
            </a:r>
            <a:r>
              <a:rPr lang="hr-HR" sz="1800" dirty="0" smtClean="0">
                <a:latin typeface="Cambria" panose="02040503050406030204" pitchFamily="18" charset="0"/>
              </a:rPr>
              <a:t>studentski centri, visoko-obrazovne institucije;</a:t>
            </a:r>
            <a:endParaRPr lang="hr-HR" sz="1800" dirty="0">
              <a:latin typeface="Cambria" panose="02040503050406030204" pitchFamily="18" charset="0"/>
            </a:endParaRPr>
          </a:p>
          <a:p>
            <a:endParaRPr lang="hr-HR" sz="1800" dirty="0">
              <a:latin typeface="Cambria" panose="02040503050406030204" pitchFamily="18" charset="0"/>
            </a:endParaRPr>
          </a:p>
          <a:p>
            <a:r>
              <a:rPr lang="hr-HR" sz="1800" b="1" dirty="0">
                <a:latin typeface="Cambria" panose="02040503050406030204" pitchFamily="18" charset="0"/>
              </a:rPr>
              <a:t>Primjeri aktivnosti za SC 10a3: </a:t>
            </a:r>
            <a:r>
              <a:rPr lang="hr-HR" sz="1800" dirty="0">
                <a:latin typeface="Cambria" panose="02040503050406030204" pitchFamily="18" charset="0"/>
              </a:rPr>
              <a:t>1.</a:t>
            </a:r>
            <a:r>
              <a:rPr lang="hr-HR" sz="1800" b="1" dirty="0">
                <a:latin typeface="Cambria" panose="02040503050406030204" pitchFamily="18" charset="0"/>
              </a:rPr>
              <a:t> </a:t>
            </a:r>
            <a:r>
              <a:rPr lang="hr-HR" sz="1800" dirty="0">
                <a:latin typeface="Cambria" panose="02040503050406030204" pitchFamily="18" charset="0"/>
              </a:rPr>
              <a:t>Rekonstrukcija, obnova i adaptacija institucija SOO-a u ciljanim sektorima za osiguranje modernog i visokokvalitetnog obrazovanja i osposobljavanja; 2. Opremanje SOO ustanova za praktičnu nastavu; 3. Obnova i adaptacija pružatelja usluga SOO-a; </a:t>
            </a:r>
            <a:r>
              <a:rPr lang="hr-HR" sz="1800" b="1" dirty="0">
                <a:latin typeface="Cambria" panose="02040503050406030204" pitchFamily="18" charset="0"/>
              </a:rPr>
              <a:t>Potencijalni korisnici</a:t>
            </a:r>
            <a:r>
              <a:rPr lang="hr-HR" sz="1800" dirty="0">
                <a:latin typeface="Cambria" panose="02040503050406030204" pitchFamily="18" charset="0"/>
              </a:rPr>
              <a:t>: škole za strukovno obrazovanje i osposobljavanje, veleučilišta i ustanove stručnog visokog obrazovanja.</a:t>
            </a:r>
          </a:p>
          <a:p>
            <a:pPr marL="0" indent="0">
              <a:buNone/>
            </a:pPr>
            <a:r>
              <a:rPr lang="hr-HR" sz="1400" dirty="0">
                <a:latin typeface="Cambria" panose="02040503050406030204" pitchFamily="18" charset="0"/>
              </a:rPr>
              <a:t> </a:t>
            </a: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320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717" y="762000"/>
            <a:ext cx="8378483" cy="914400"/>
          </a:xfrm>
        </p:spPr>
        <p:txBody>
          <a:bodyPr>
            <a:noAutofit/>
          </a:bodyPr>
          <a:lstStyle/>
          <a:p>
            <a:pPr lvl="0" eaLnBrk="1" hangingPunct="1">
              <a:defRPr/>
            </a:pPr>
            <a:r>
              <a:rPr lang="hr-HR" altLang="zh-CN" sz="2800" b="1" dirty="0">
                <a:latin typeface="Cambria" pitchFamily="18" charset="0"/>
                <a:cs typeface="Arial"/>
              </a:rPr>
              <a:t/>
            </a:r>
            <a:br>
              <a:rPr lang="hr-HR" altLang="zh-CN" sz="2800" b="1" dirty="0">
                <a:latin typeface="Cambria" pitchFamily="18" charset="0"/>
                <a:cs typeface="Arial"/>
              </a:rPr>
            </a:br>
            <a:r>
              <a:rPr lang="hr-HR" altLang="zh-CN" sz="2800" b="1" dirty="0" smtClean="0">
                <a:latin typeface="Cambria" pitchFamily="18" charset="0"/>
                <a:cs typeface="Arial"/>
              </a:rPr>
              <a:t>OP „</a:t>
            </a:r>
            <a:r>
              <a:rPr lang="hr-HR" altLang="zh-CN" sz="2800" b="1" dirty="0">
                <a:latin typeface="Cambria" pitchFamily="18" charset="0"/>
                <a:cs typeface="Arial"/>
              </a:rPr>
              <a:t>Konkurentnost </a:t>
            </a:r>
            <a:r>
              <a:rPr lang="hr-HR" altLang="zh-CN" sz="2800" b="1" dirty="0">
                <a:latin typeface="Cambria" panose="02040503050406030204" pitchFamily="18" charset="0"/>
                <a:cs typeface="Arial"/>
              </a:rPr>
              <a:t>i kohezija“ </a:t>
            </a:r>
            <a:r>
              <a:rPr lang="hr-HR" altLang="zh-CN" sz="2800" b="1" dirty="0">
                <a:latin typeface="Cambria" panose="02040503050406030204" pitchFamily="18" charset="0"/>
                <a:cs typeface="Arial"/>
              </a:rPr>
              <a:t>2014</a:t>
            </a:r>
            <a:r>
              <a:rPr lang="hr-HR" altLang="zh-CN" sz="2800" b="1" dirty="0">
                <a:latin typeface="Cambria" panose="02040503050406030204" pitchFamily="18" charset="0"/>
                <a:cs typeface="Arial"/>
              </a:rPr>
              <a:t>. </a:t>
            </a:r>
            <a:r>
              <a:rPr lang="hr-HR" altLang="zh-CN" sz="2800" b="1" dirty="0">
                <a:latin typeface="Cambria" panose="02040503050406030204" pitchFamily="18" charset="0"/>
                <a:cs typeface="Arial"/>
              </a:rPr>
              <a:t>- 2020. </a:t>
            </a:r>
            <a:r>
              <a:rPr lang="hr-HR" altLang="sr-Latn-RS" sz="2800" b="1" dirty="0">
                <a:latin typeface="Cambria" panose="02040503050406030204" pitchFamily="18" charset="0"/>
                <a:cs typeface="Arial"/>
              </a:rPr>
              <a:t/>
            </a:r>
            <a:br>
              <a:rPr lang="hr-HR" altLang="sr-Latn-RS" sz="2800" b="1" dirty="0">
                <a:latin typeface="Cambria" panose="02040503050406030204" pitchFamily="18" charset="0"/>
                <a:cs typeface="Arial"/>
              </a:rPr>
            </a:br>
            <a:endParaRPr lang="hr-HR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201873"/>
              </p:ext>
            </p:extLst>
          </p:nvPr>
        </p:nvGraphicFramePr>
        <p:xfrm>
          <a:off x="1611352" y="1676400"/>
          <a:ext cx="8077200" cy="4956637"/>
        </p:xfrm>
        <a:graphic>
          <a:graphicData uri="http://schemas.openxmlformats.org/drawingml/2006/table">
            <a:tbl>
              <a:tblPr firstRow="1" firstCol="1" bandRow="1"/>
              <a:tblGrid>
                <a:gridCol w="5880983"/>
                <a:gridCol w="2196217"/>
              </a:tblGrid>
              <a:tr h="5637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Prioritetna os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Financijska </a:t>
                      </a:r>
                      <a:r>
                        <a:rPr lang="hr-HR" sz="2000" b="1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alokacija (EUR)</a:t>
                      </a:r>
                      <a:endParaRPr lang="hr-H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</a:tr>
              <a:tr h="391635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Jačanje gospodarstva primjenom istraživanja i inovacija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664.792.165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367834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GB" sz="1600" b="1" kern="1200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Korištenje</a:t>
                      </a:r>
                      <a:r>
                        <a:rPr lang="en-GB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informacijske</a:t>
                      </a:r>
                      <a:r>
                        <a:rPr lang="en-GB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en-GB" sz="1600" b="1" kern="1200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komunikacijske</a:t>
                      </a:r>
                      <a:r>
                        <a:rPr lang="en-GB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tehnologije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318.952.676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</a:tr>
              <a:tr h="367834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GB" sz="1600" b="1" kern="1200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Poslovna</a:t>
                      </a:r>
                      <a:r>
                        <a:rPr lang="en-GB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konkurentnost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970.000.000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563707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Promicanje energetske učinkovitosti i </a:t>
                      </a:r>
                      <a:r>
                        <a:rPr lang="hr-HR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obnovljivih</a:t>
                      </a:r>
                      <a:r>
                        <a:rPr lang="hr-HR" sz="1600" b="1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1" kern="120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izvora </a:t>
                      </a: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energije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531.810.805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</a:tr>
              <a:tr h="367293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Klimatske promjene i upravljanje rizicima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245.396.147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367834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Zaštita okoliša i održivost resursa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1.987.360.608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</a:tr>
              <a:tr h="367834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7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Povezanost i mobilnost  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1.310.205.755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367834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8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Socijalno uključivanje i zdravlje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376.500.000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</a:tr>
              <a:tr h="367834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9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Obrazovanje, vještine i cjeloživotno učenje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259.914.791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0D6"/>
                    </a:solidFill>
                  </a:tcPr>
                </a:tc>
              </a:tr>
              <a:tr h="29102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0"/>
                      </a:pPr>
                      <a:r>
                        <a:rPr lang="hr-HR" sz="1600" b="1" kern="1200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Tehnička pomoć  </a:t>
                      </a:r>
                      <a:endParaRPr lang="hr-H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216.112.612</a:t>
                      </a:r>
                      <a:endParaRPr lang="hr-HR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</a:tr>
              <a:tr h="291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Ukupno</a:t>
                      </a:r>
                      <a:endParaRPr lang="hr-HR" sz="1600" b="1" kern="1200" dirty="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6.881.045.559</a:t>
                      </a:r>
                    </a:p>
                  </a:txBody>
                  <a:tcPr marL="55286" marR="55286" marT="767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C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35264" y="19552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600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/>
            </a:r>
            <a:b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</a:br>
            <a:r>
              <a:rPr lang="hr-HR" sz="1800" dirty="0">
                <a:solidFill>
                  <a:srgbClr val="2D2D8A"/>
                </a:solidFill>
                <a:latin typeface="Cambria" panose="02040503050406030204" pitchFamily="18" charset="0"/>
              </a:rPr>
              <a:t>     </a:t>
            </a:r>
            <a:r>
              <a:rPr lang="hr-HR" sz="2800" b="1" dirty="0"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latin typeface="Cambria" panose="02040503050406030204" pitchFamily="18" charset="0"/>
              </a:rPr>
              <a:t>os </a:t>
            </a:r>
            <a:r>
              <a:rPr lang="hr-HR" sz="2800" b="1" dirty="0">
                <a:latin typeface="Cambria" panose="02040503050406030204" pitchFamily="18" charset="0"/>
              </a:rPr>
              <a:t>10: Tehnička pomoć</a:t>
            </a:r>
            <a:endParaRPr lang="hr-HR" sz="2800" b="1" dirty="0"/>
          </a:p>
        </p:txBody>
      </p:sp>
      <p:pic>
        <p:nvPicPr>
          <p:cNvPr id="378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162" y="1795976"/>
            <a:ext cx="10444090" cy="466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1293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75" y="1676400"/>
            <a:ext cx="7772400" cy="4114800"/>
          </a:xfrm>
        </p:spPr>
        <p:txBody>
          <a:bodyPr anchor="ctr"/>
          <a:lstStyle/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 smtClean="0">
                <a:latin typeface="Cambria" panose="02040503050406030204" pitchFamily="18" charset="0"/>
              </a:rPr>
              <a:t>Zahvaljujem na pažnji!</a:t>
            </a:r>
          </a:p>
          <a:p>
            <a:pPr marL="0" indent="0" algn="ctr">
              <a:buNone/>
            </a:pPr>
            <a:endParaRPr lang="hr-HR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1800" b="1" dirty="0" smtClean="0">
                <a:latin typeface="Cambria" panose="02040503050406030204" pitchFamily="18" charset="0"/>
              </a:rPr>
              <a:t>Za dodatne informacije</a:t>
            </a:r>
            <a:endParaRPr lang="hr-HR" sz="18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000" b="1" dirty="0" smtClean="0">
                <a:latin typeface="Cambria" panose="02040503050406030204" pitchFamily="18" charset="0"/>
                <a:hlinkClick r:id="rId2"/>
              </a:rPr>
              <a:t>www.mrrfeu.hr</a:t>
            </a:r>
            <a:endParaRPr lang="hr-HR" sz="20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000" b="1" dirty="0" smtClean="0">
                <a:latin typeface="Cambria" panose="02040503050406030204" pitchFamily="18" charset="0"/>
                <a:hlinkClick r:id="rId3"/>
              </a:rPr>
              <a:t>www.strukturnifondovi.hr</a:t>
            </a:r>
            <a:endParaRPr lang="hr-HR" sz="2000" b="1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8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9E3015-09F8-4AF1-9F83-5FECA92A0D3D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18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727" y="685800"/>
            <a:ext cx="8822473" cy="11430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hr-HR" sz="2800" b="1" dirty="0"/>
              <a:t/>
            </a:r>
            <a:br>
              <a:rPr lang="hr-HR" sz="2800" b="1" dirty="0"/>
            </a:br>
            <a:r>
              <a:rPr lang="hr-HR" sz="2800" b="1" dirty="0"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latin typeface="Cambria" panose="02040503050406030204" pitchFamily="18" charset="0"/>
              </a:rPr>
              <a:t>os 1:  Jačanje gospodarstva primjenom istraživanja i inovacija</a:t>
            </a:r>
            <a:br>
              <a:rPr lang="hr-HR" sz="2800" b="1" dirty="0">
                <a:latin typeface="Cambria" panose="02040503050406030204" pitchFamily="18" charset="0"/>
              </a:rPr>
            </a:br>
            <a:endParaRPr lang="hr-HR" sz="2800" b="1" dirty="0">
              <a:latin typeface="Cambria" panose="020405030504060302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869809"/>
              </p:ext>
            </p:extLst>
          </p:nvPr>
        </p:nvGraphicFramePr>
        <p:xfrm>
          <a:off x="1271239" y="1752600"/>
          <a:ext cx="10025118" cy="4495800"/>
        </p:xfrm>
        <a:graphic>
          <a:graphicData uri="http://schemas.openxmlformats.org/drawingml/2006/table">
            <a:tbl>
              <a:tblPr/>
              <a:tblGrid>
                <a:gridCol w="2998166"/>
                <a:gridCol w="4122479"/>
                <a:gridCol w="1499084"/>
                <a:gridCol w="1405389"/>
              </a:tblGrid>
              <a:tr h="80817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kern="1200" dirty="0"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MS PGothic"/>
                          <a:cs typeface="Arial"/>
                        </a:rPr>
                        <a:t>Prioritet ulaganja</a:t>
                      </a:r>
                      <a:endParaRPr lang="hr-HR" sz="2000" b="1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kern="1200" dirty="0"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MS PGothic"/>
                          <a:cs typeface="Arial"/>
                        </a:rPr>
                        <a:t>Specifi</a:t>
                      </a:r>
                      <a:r>
                        <a:rPr lang="hr-HR" sz="2000" b="1" kern="1200" dirty="0"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MS PGothic"/>
                          <a:cs typeface="Times New Roman"/>
                        </a:rPr>
                        <a:t>č</a:t>
                      </a:r>
                      <a:r>
                        <a:rPr lang="hr-HR" sz="2000" b="1" kern="1200" dirty="0"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MS PGothic"/>
                          <a:cs typeface="Arial"/>
                        </a:rPr>
                        <a:t>ni cilj</a:t>
                      </a:r>
                      <a:endParaRPr lang="hr-HR" sz="2000" b="1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000" b="1" kern="1200" dirty="0"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Times New Roman"/>
                          <a:cs typeface="Arial"/>
                        </a:rPr>
                        <a:t>EFRR sredstva</a:t>
                      </a:r>
                      <a:endParaRPr lang="hr-HR" sz="2000" b="1" dirty="0"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592943">
                <a:tc rowSpan="3">
                  <a:txBody>
                    <a:bodyPr/>
                    <a:lstStyle/>
                    <a:p>
                      <a:pPr marL="0" algn="ctr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b="1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Investicijski prioritet </a:t>
                      </a:r>
                      <a:r>
                        <a:rPr lang="hr-HR" sz="1500" b="1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1a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 b="1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Pobolj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š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anje infrastrukture i kapaciteta za istra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ž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ivanje i inovacije (I&amp;I) s ciljem razvijanja uspje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š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nosti  I&amp;I-a te promoviranje centara za kompetencije, posebice onih od </a:t>
                      </a:r>
                      <a:r>
                        <a:rPr lang="hr-HR" sz="1400" b="1" kern="1200" dirty="0" smtClean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europskog </a:t>
                      </a:r>
                      <a:r>
                        <a:rPr lang="hr-HR" sz="1400" b="1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interesa</a:t>
                      </a:r>
                      <a:endParaRPr lang="hr-HR" sz="1400" b="1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Specifi</a:t>
                      </a: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č</a:t>
                      </a: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ni cilj 1a1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Povećana sposobnost sektora za istraživanje, razvoj i inovacije (IRI) za provođenje istraživanja vrhunske kvalitete i suradnju na nacionalnoj i međunarodnoj razini 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209.321.739  </a:t>
                      </a: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EUR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Times New Roman"/>
                          <a:cs typeface="Arial"/>
                        </a:rPr>
                        <a:t>334.321.739 </a:t>
                      </a: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Times New Roman"/>
                          <a:cs typeface="Times New Roman"/>
                        </a:rPr>
                        <a:t>EUR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9284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Specifični cilj 1a2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Visoko-kvalitetna</a:t>
                      </a:r>
                      <a:r>
                        <a:rPr lang="hr-HR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 istraživanja c</a:t>
                      </a: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entara 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znanstvene izvrsnosti 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50.000.000  </a:t>
                      </a: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EUR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30183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Specifični cilj 1a3</a:t>
                      </a: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Istra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ž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iva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č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ke organizacije u provedbi istra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ž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ivanja, razvoja i inovacija </a:t>
                      </a: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usmjerenih 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Arial"/>
                        </a:rPr>
                        <a:t>na potrebe gospodarstva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75.000.000  </a:t>
                      </a:r>
                      <a:r>
                        <a:rPr lang="hr-HR" sz="14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EUR</a:t>
                      </a:r>
                      <a:endParaRPr lang="hr-HR" sz="14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380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hr-HR" sz="2800" b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os 1:  Jačanje gospodarstva primjenom istraživanja i inovacija</a:t>
            </a:r>
            <a:endParaRPr lang="hr-HR" dirty="0">
              <a:solidFill>
                <a:schemeClr val="accent6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633148"/>
              </p:ext>
            </p:extLst>
          </p:nvPr>
        </p:nvGraphicFramePr>
        <p:xfrm>
          <a:off x="959006" y="1600200"/>
          <a:ext cx="10745314" cy="5042571"/>
        </p:xfrm>
        <a:graphic>
          <a:graphicData uri="http://schemas.openxmlformats.org/drawingml/2006/table">
            <a:tbl>
              <a:tblPr/>
              <a:tblGrid>
                <a:gridCol w="3992524"/>
                <a:gridCol w="3992524"/>
                <a:gridCol w="1482936"/>
                <a:gridCol w="1277330"/>
              </a:tblGrid>
              <a:tr h="109059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Prioritet ulaganja</a:t>
                      </a:r>
                      <a:endParaRPr lang="hr-HR" sz="15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Specifični cilj</a:t>
                      </a:r>
                      <a:endParaRPr lang="hr-HR" sz="15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5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18480">
                <a:tc row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500" b="1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Investicijski prioritet 1b</a:t>
                      </a:r>
                      <a:endParaRPr lang="hr-HR" sz="1500" b="1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5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Promicanje poslovnih ulaganja u inovacijama i istraživanjima te razvoj veza i sinergija između poduzeća, IR centara i visokog obrazovanja, osobito razvoja proizvoda i usluga, tehnološko povezivanje, socijalna inovacija, ekološka inovacija, usluge javnog servisa, zahtjevi za poticajima, umrežavanje, klasteri i otvorena inovacija kroz pametnu specijalizaciju, tehnološko jačanje i primjenjeno istraživanje, pilot linije, pred proizvodna provjera valjanosti, napredne proizvodne mogućnosti i početne proizvodnje, osobito u Ključnim tehnologijama koje potiču razvoj i inovacije i širenje tehnologija za opću namjenu. </a:t>
                      </a:r>
                      <a:endParaRPr lang="hr-HR" sz="15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3D65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5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Specifični cilj  </a:t>
                      </a:r>
                      <a:r>
                        <a:rPr lang="vi-VN" sz="15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1b</a:t>
                      </a:r>
                      <a:r>
                        <a:rPr lang="hr-HR" sz="1500" b="1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1</a:t>
                      </a:r>
                      <a:endParaRPr lang="hr-HR" sz="15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Jačanje djelatnosti istraživanja, razvoja i inovacija (IRI) u poduzećima</a:t>
                      </a:r>
                      <a:endParaRPr lang="hr-HR" sz="15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165.000.000  €</a:t>
                      </a:r>
                      <a:endParaRPr lang="hr-HR" sz="15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330.470.426 €</a:t>
                      </a:r>
                      <a:endParaRPr lang="hr-HR" sz="15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52605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Specifični cilj 1b2</a:t>
                      </a:r>
                      <a:endParaRPr lang="hr-HR" sz="15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Jačanje djelatnosti istraživanja i razvoja (IR) poslovnog sektora kroz stvaranje povoljnog inovacijskog okruženja</a:t>
                      </a:r>
                      <a:endParaRPr lang="hr-HR" sz="15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125.470.426 €</a:t>
                      </a:r>
                      <a:endParaRPr lang="hr-HR" sz="15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16067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Specifični cilj  1b3</a:t>
                      </a:r>
                      <a:endParaRPr lang="hr-HR" sz="15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MS PGothic"/>
                          <a:cs typeface="Times New Roman"/>
                        </a:rPr>
                        <a:t>Uvedene socijalne promijene koje poboljšavaju životne uvijete zajednice.</a:t>
                      </a:r>
                      <a:endParaRPr lang="hr-HR" sz="15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b="1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40.000.000 €</a:t>
                      </a:r>
                      <a:endParaRPr lang="hr-HR" sz="15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8865" marR="48865" marT="8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38376" y="17774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005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b="1" dirty="0"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latin typeface="Cambria" panose="02040503050406030204" pitchFamily="18" charset="0"/>
              </a:rPr>
              <a:t>os 1:  Jačanje gospodarstva primjenom istraživanja i inovacija</a:t>
            </a:r>
            <a:endParaRPr lang="hr-HR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70671" y="1600200"/>
            <a:ext cx="10156874" cy="48990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1800" b="1" dirty="0">
                <a:latin typeface="Cambria" panose="02040503050406030204" pitchFamily="18" charset="0"/>
              </a:rPr>
              <a:t>Investicijski prioritet 1a: </a:t>
            </a:r>
            <a:r>
              <a:rPr lang="hr-HR" sz="1800" dirty="0">
                <a:latin typeface="Cambria" panose="02040503050406030204" pitchFamily="18" charset="0"/>
              </a:rPr>
              <a:t>Poboljšanje infrastrukture i kapaciteta za istraživanje i inovacije (I&amp;I) s ciljem razvijanja uspješnosti  I&amp;I-a te promoviranje centara za kompetencije, posebice onih od </a:t>
            </a:r>
            <a:r>
              <a:rPr lang="hr-HR" sz="1800" dirty="0" smtClean="0">
                <a:latin typeface="Cambria" panose="02040503050406030204" pitchFamily="18" charset="0"/>
              </a:rPr>
              <a:t>europskog </a:t>
            </a:r>
            <a:r>
              <a:rPr lang="hr-HR" sz="1800" dirty="0">
                <a:latin typeface="Cambria" panose="02040503050406030204" pitchFamily="18" charset="0"/>
              </a:rPr>
              <a:t>interesa</a:t>
            </a:r>
          </a:p>
          <a:p>
            <a:pPr marL="0" indent="0" algn="just">
              <a:buNone/>
            </a:pPr>
            <a:endParaRPr lang="hr-HR" sz="1800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hr-HR" sz="1800" b="1" dirty="0">
                <a:latin typeface="Cambria" panose="02040503050406030204" pitchFamily="18" charset="0"/>
              </a:rPr>
              <a:t>Aktivnosti koje će biti podržane: </a:t>
            </a:r>
          </a:p>
          <a:p>
            <a:pPr marL="0" indent="0" algn="just">
              <a:buNone/>
            </a:pPr>
            <a:r>
              <a:rPr lang="hr-HR" sz="1800" dirty="0">
                <a:latin typeface="Cambria" panose="02040503050406030204" pitchFamily="18" charset="0"/>
              </a:rPr>
              <a:t>Ulaganja u integrirane projekte istraživanja, razvoja i inovacija koji uključuju infrastrukturna ulaganja </a:t>
            </a:r>
          </a:p>
          <a:p>
            <a:pPr marL="0" indent="0" algn="just">
              <a:buNone/>
            </a:pPr>
            <a:r>
              <a:rPr lang="hr-HR" sz="1800" dirty="0">
                <a:latin typeface="Cambria" panose="02040503050406030204" pitchFamily="18" charset="0"/>
              </a:rPr>
              <a:t>Podrška projektima istraživanja, razvoja i inovacija pri Centrima znanstvene izvrsnosti od državne i </a:t>
            </a:r>
            <a:r>
              <a:rPr lang="hr-HR" sz="1800" dirty="0" smtClean="0">
                <a:latin typeface="Cambria" panose="02040503050406030204" pitchFamily="18" charset="0"/>
              </a:rPr>
              <a:t>europske </a:t>
            </a:r>
            <a:r>
              <a:rPr lang="hr-HR" sz="1800" dirty="0">
                <a:latin typeface="Cambria" panose="02040503050406030204" pitchFamily="18" charset="0"/>
              </a:rPr>
              <a:t>važnosti. </a:t>
            </a:r>
          </a:p>
          <a:p>
            <a:pPr marL="0" indent="0" algn="just">
              <a:buNone/>
            </a:pPr>
            <a:r>
              <a:rPr lang="hr-HR" sz="1800" dirty="0">
                <a:latin typeface="Cambria" panose="02040503050406030204" pitchFamily="18" charset="0"/>
              </a:rPr>
              <a:t>Shema za alokaciju bespovratnih sredstava za primijenjeno istraživanje, eksperimentalni razvoj i inovacijske projekte koje započinju javne i privatne visokoškolske ustanove i istraživačke </a:t>
            </a:r>
            <a:r>
              <a:rPr lang="hr-HR" sz="1800" dirty="0">
                <a:latin typeface="Cambria" panose="02040503050406030204" pitchFamily="18" charset="0"/>
              </a:rPr>
              <a:t>organizacije, </a:t>
            </a:r>
            <a:r>
              <a:rPr lang="hr-HR" sz="1800" dirty="0">
                <a:latin typeface="Cambria" panose="02040503050406030204" pitchFamily="18" charset="0"/>
              </a:rPr>
              <a:t>a provode se u suradnji znanstveno-istraživačkih organizacija</a:t>
            </a:r>
          </a:p>
          <a:p>
            <a:pPr marL="0" indent="0" algn="just">
              <a:buNone/>
            </a:pPr>
            <a:r>
              <a:rPr lang="hr-HR" sz="1800" dirty="0">
                <a:latin typeface="Cambria" panose="020405030504060302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vi-VN" sz="1800" b="1" dirty="0">
                <a:latin typeface="Cambria" panose="02040503050406030204" pitchFamily="18" charset="0"/>
              </a:rPr>
              <a:t>Glavni korisnici</a:t>
            </a:r>
            <a:r>
              <a:rPr lang="hr-HR" sz="1800" b="1" dirty="0">
                <a:latin typeface="Cambria" panose="02040503050406030204" pitchFamily="18" charset="0"/>
              </a:rPr>
              <a:t>:</a:t>
            </a:r>
            <a:r>
              <a:rPr lang="vi-VN" sz="1800" dirty="0">
                <a:latin typeface="Cambria" panose="02040503050406030204" pitchFamily="18" charset="0"/>
              </a:rPr>
              <a:t> 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vi-VN" sz="1800" dirty="0">
                <a:latin typeface="Cambria" panose="02040503050406030204" pitchFamily="18" charset="0"/>
              </a:rPr>
              <a:t>javne i privatne visokoškolske ustanove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vi-VN" sz="1800" dirty="0">
                <a:latin typeface="Cambria" panose="02040503050406030204" pitchFamily="18" charset="0"/>
              </a:rPr>
              <a:t>javne i privatne znanstveno-istraživačke organizacije 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vi-VN" sz="1800" dirty="0">
                <a:latin typeface="Cambria" panose="02040503050406030204" pitchFamily="18" charset="0"/>
              </a:rPr>
              <a:t>znanstveni tehnološki parkovi 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vi-VN" sz="1800" dirty="0">
                <a:latin typeface="Cambria" panose="02040503050406030204" pitchFamily="18" charset="0"/>
              </a:rPr>
              <a:t>jedinice regionalne i lokalne samouprave.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702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1800" dirty="0">
                <a:solidFill>
                  <a:srgbClr val="2D2D8A"/>
                </a:solidFill>
              </a:rPr>
              <a:t/>
            </a:r>
            <a:br>
              <a:rPr lang="hr-HR" sz="1800" dirty="0">
                <a:solidFill>
                  <a:srgbClr val="2D2D8A"/>
                </a:solidFill>
              </a:rPr>
            </a:br>
            <a:r>
              <a:rPr lang="hr-HR" sz="1800" dirty="0">
                <a:solidFill>
                  <a:srgbClr val="2D2D8A"/>
                </a:solidFill>
              </a:rPr>
              <a:t/>
            </a:r>
            <a:br>
              <a:rPr lang="hr-HR" sz="1800" dirty="0">
                <a:solidFill>
                  <a:srgbClr val="2D2D8A"/>
                </a:solidFill>
              </a:rPr>
            </a:br>
            <a:r>
              <a:rPr lang="hr-HR" sz="1800" dirty="0">
                <a:solidFill>
                  <a:srgbClr val="2D2D8A"/>
                </a:solidFill>
              </a:rPr>
              <a:t/>
            </a:r>
            <a:br>
              <a:rPr lang="hr-HR" sz="1800" dirty="0">
                <a:solidFill>
                  <a:srgbClr val="2D2D8A"/>
                </a:solidFill>
              </a:rPr>
            </a:br>
            <a:r>
              <a:rPr lang="hr-HR" sz="2800" b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Prioritetna </a:t>
            </a:r>
            <a:r>
              <a:rPr lang="hr-HR" sz="2800" b="1" dirty="0">
                <a:solidFill>
                  <a:srgbClr val="2D2D8A">
                    <a:lumMod val="50000"/>
                  </a:srgbClr>
                </a:solidFill>
                <a:latin typeface="Cambria" panose="02040503050406030204" pitchFamily="18" charset="0"/>
              </a:rPr>
              <a:t>os 1:  Jačanje gospodarstva primjenom istraživanja i inovacija</a:t>
            </a:r>
            <a:r>
              <a:rPr lang="hr-HR" sz="1800" dirty="0">
                <a:solidFill>
                  <a:srgbClr val="2D2D8A"/>
                </a:solidFill>
              </a:rPr>
              <a:t/>
            </a:r>
            <a:br>
              <a:rPr lang="hr-HR" sz="1800" dirty="0">
                <a:solidFill>
                  <a:srgbClr val="2D2D8A"/>
                </a:solidFill>
              </a:rPr>
            </a:br>
            <a:endParaRPr lang="hr-HR" dirty="0">
              <a:latin typeface="Cambria" panose="020405030504060302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56603" y="1575583"/>
            <a:ext cx="10170942" cy="4965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1800" b="1" dirty="0">
                <a:latin typeface="Cambria" panose="02040503050406030204" pitchFamily="18" charset="0"/>
              </a:rPr>
              <a:t>Investicijski prioritet 1b</a:t>
            </a:r>
            <a:r>
              <a:rPr lang="hr-HR" sz="1800" b="1" dirty="0">
                <a:latin typeface="Cambria" panose="02040503050406030204" pitchFamily="18" charset="0"/>
              </a:rPr>
              <a:t>: </a:t>
            </a:r>
            <a:r>
              <a:rPr lang="vi-VN" altLang="sr-Latn-RS" sz="1800" dirty="0">
                <a:latin typeface="Cambria" panose="02040503050406030204" pitchFamily="18" charset="0"/>
                <a:ea typeface="ＭＳ Ｐゴシック" pitchFamily="34" charset="-128"/>
                <a:cs typeface="Arial" charset="0"/>
              </a:rPr>
              <a:t>Promicanje poslovnih ulaganja u </a:t>
            </a:r>
            <a:r>
              <a:rPr lang="vi-VN" altLang="sr-Latn-RS" sz="1800" dirty="0" smtClean="0">
                <a:latin typeface="Cambria" panose="02040503050406030204" pitchFamily="18" charset="0"/>
                <a:ea typeface="ＭＳ Ｐゴシック" pitchFamily="34" charset="-128"/>
                <a:cs typeface="Arial" charset="0"/>
              </a:rPr>
              <a:t>inovacijama i istraživanjima</a:t>
            </a:r>
            <a:r>
              <a:rPr lang="hr-HR" altLang="sr-Latn-RS" sz="1800" dirty="0" smtClean="0">
                <a:latin typeface="Cambria" panose="02040503050406030204" pitchFamily="18" charset="0"/>
                <a:ea typeface="ＭＳ Ｐゴシック" pitchFamily="34" charset="-128"/>
                <a:cs typeface="Arial" charset="0"/>
              </a:rPr>
              <a:t>…</a:t>
            </a:r>
            <a:endParaRPr lang="vi-VN" sz="1800" dirty="0" smtClean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hr-HR" sz="1800" b="1" dirty="0" smtClean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hr-HR" sz="1800" b="1" dirty="0" smtClean="0">
                <a:latin typeface="Cambria" panose="02040503050406030204" pitchFamily="18" charset="0"/>
              </a:rPr>
              <a:t>Aktivnosti </a:t>
            </a:r>
            <a:r>
              <a:rPr lang="hr-HR" sz="1800" b="1" dirty="0">
                <a:latin typeface="Cambria" panose="02040503050406030204" pitchFamily="18" charset="0"/>
              </a:rPr>
              <a:t>koje će biti podržane</a:t>
            </a:r>
            <a:r>
              <a:rPr lang="hr-HR" sz="1800" b="1" dirty="0">
                <a:latin typeface="Cambria" panose="02040503050406030204" pitchFamily="18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hr-HR" sz="1800" dirty="0" smtClean="0">
                <a:latin typeface="Cambria" panose="02040503050406030204" pitchFamily="18" charset="0"/>
              </a:rPr>
              <a:t>Podrška </a:t>
            </a:r>
            <a:r>
              <a:rPr lang="hr-HR" sz="1800" dirty="0">
                <a:latin typeface="Cambria" panose="02040503050406030204" pitchFamily="18" charset="0"/>
              </a:rPr>
              <a:t>projektima </a:t>
            </a:r>
            <a:r>
              <a:rPr lang="hr-HR" sz="1800" dirty="0">
                <a:latin typeface="Cambria" panose="02040503050406030204" pitchFamily="18" charset="0"/>
              </a:rPr>
              <a:t>istraživanja i razvoja </a:t>
            </a:r>
            <a:r>
              <a:rPr lang="hr-HR" sz="1800" dirty="0">
                <a:latin typeface="Cambria" panose="02040503050406030204" pitchFamily="18" charset="0"/>
              </a:rPr>
              <a:t>čiji su nositelji poduzeća, </a:t>
            </a:r>
            <a:r>
              <a:rPr lang="hr-HR" sz="1800" dirty="0">
                <a:latin typeface="Cambria" panose="02040503050406030204" pitchFamily="18" charset="0"/>
              </a:rPr>
              <a:t>uključujući </a:t>
            </a:r>
            <a:r>
              <a:rPr lang="hr-HR" sz="1800" dirty="0">
                <a:latin typeface="Cambria" panose="02040503050406030204" pitchFamily="18" charset="0"/>
              </a:rPr>
              <a:t>i velika poduzeća. 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hr-HR" sz="1800" dirty="0">
                <a:latin typeface="Cambria" panose="02040503050406030204" pitchFamily="18" charset="0"/>
              </a:rPr>
              <a:t>Potpora ugovornim projektima istraživanja i razvoja poduzeća, posebno MSP-ova. </a:t>
            </a:r>
          </a:p>
          <a:p>
            <a:pPr>
              <a:buFont typeface="Arial" pitchFamily="34" charset="0"/>
              <a:buChar char="•"/>
            </a:pPr>
            <a:r>
              <a:rPr lang="hr-HR" sz="1800" dirty="0">
                <a:latin typeface="Cambria" panose="02040503050406030204" pitchFamily="18" charset="0"/>
              </a:rPr>
              <a:t>Potpora za suradničke projekte istraživanja i </a:t>
            </a:r>
            <a:r>
              <a:rPr lang="hr-HR" sz="1800" dirty="0">
                <a:latin typeface="Cambria" panose="02040503050406030204" pitchFamily="18" charset="0"/>
              </a:rPr>
              <a:t>razvoja, </a:t>
            </a:r>
            <a:r>
              <a:rPr lang="hr-HR" sz="1800" dirty="0">
                <a:latin typeface="Cambria" panose="02040503050406030204" pitchFamily="18" charset="0"/>
              </a:rPr>
              <a:t>poduzeća i znanstveno-istraživačkih institucija</a:t>
            </a:r>
          </a:p>
          <a:p>
            <a:pPr marL="0" indent="0">
              <a:buNone/>
            </a:pP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800" b="1" dirty="0">
                <a:latin typeface="Cambria" panose="02040503050406030204" pitchFamily="18" charset="0"/>
              </a:rPr>
              <a:t>Korisnici: </a:t>
            </a:r>
            <a:endParaRPr lang="hr-HR" sz="1800" b="1" dirty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hr-HR" sz="1800" dirty="0">
                <a:latin typeface="Cambria" panose="02040503050406030204" pitchFamily="18" charset="0"/>
              </a:rPr>
              <a:t>MSP-ovi </a:t>
            </a:r>
            <a:endParaRPr lang="hr-HR" sz="1800" dirty="0">
              <a:latin typeface="Cambria" panose="020405030504060302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hr-HR" sz="1800" dirty="0">
                <a:latin typeface="Cambria" panose="02040503050406030204" pitchFamily="18" charset="0"/>
              </a:rPr>
              <a:t>velika poduzeća </a:t>
            </a:r>
          </a:p>
          <a:p>
            <a:pPr>
              <a:buFont typeface="Arial" pitchFamily="34" charset="0"/>
              <a:buChar char="•"/>
            </a:pPr>
            <a:r>
              <a:rPr lang="hr-HR" sz="1800" dirty="0">
                <a:latin typeface="Cambria" panose="02040503050406030204" pitchFamily="18" charset="0"/>
              </a:rPr>
              <a:t>zajednice </a:t>
            </a:r>
            <a:r>
              <a:rPr lang="hr-HR" sz="1800" dirty="0">
                <a:latin typeface="Cambria" panose="02040503050406030204" pitchFamily="18" charset="0"/>
              </a:rPr>
              <a:t>poduzeća, uključujući </a:t>
            </a:r>
            <a:r>
              <a:rPr lang="hr-HR" sz="1800" dirty="0" err="1">
                <a:latin typeface="Cambria" panose="02040503050406030204" pitchFamily="18" charset="0"/>
              </a:rPr>
              <a:t>klastere</a:t>
            </a:r>
            <a:r>
              <a:rPr lang="hr-HR" sz="1800" dirty="0">
                <a:latin typeface="Cambria" panose="02040503050406030204" pitchFamily="18" charset="0"/>
              </a:rPr>
              <a:t> i konzorcije, posebice u sektorima navedenim u </a:t>
            </a:r>
            <a:r>
              <a:rPr lang="hr-HR" sz="1800" dirty="0">
                <a:latin typeface="Cambria" panose="02040503050406030204" pitchFamily="18" charset="0"/>
              </a:rPr>
              <a:t>Strategiji pametne specijalizacije.</a:t>
            </a:r>
            <a:endParaRPr lang="hr-HR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sz="13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171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800" b="1" dirty="0">
                <a:latin typeface="Cambria" panose="02040503050406030204" pitchFamily="18" charset="0"/>
                <a:ea typeface="Calibri"/>
                <a:cs typeface="Times New Roman"/>
              </a:rPr>
              <a:t>Prioritetna os 2: Korištenje informacijske i komunikacijske tehnologije </a:t>
            </a:r>
            <a:endParaRPr lang="hr-HR" sz="2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039184"/>
              </p:ext>
            </p:extLst>
          </p:nvPr>
        </p:nvGraphicFramePr>
        <p:xfrm>
          <a:off x="998807" y="1600200"/>
          <a:ext cx="10832122" cy="4930467"/>
        </p:xfrm>
        <a:graphic>
          <a:graphicData uri="http://schemas.openxmlformats.org/drawingml/2006/table">
            <a:tbl>
              <a:tblPr firstRow="1" firstCol="1" bandRow="1"/>
              <a:tblGrid>
                <a:gridCol w="3942635"/>
                <a:gridCol w="3907470"/>
                <a:gridCol w="1336766"/>
                <a:gridCol w="1645251"/>
              </a:tblGrid>
              <a:tr h="104273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Prioritet ulaganja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3093" marR="43093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Specifični cilj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3093" marR="43093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EFRR sredstva</a:t>
                      </a:r>
                      <a:endParaRPr lang="hr-HR" sz="1600" dirty="0"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3093" marR="43093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776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6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Investicijski </a:t>
                      </a:r>
                      <a:r>
                        <a:rPr lang="hr-HR" sz="16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prioritet 2a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600" b="1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Daljnji</a:t>
                      </a:r>
                      <a:r>
                        <a:rPr lang="hr-HR" sz="1600" b="1" baseline="0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razvoj širokopojasnog pristupa i iskorak prema mrežama velikih brzina </a:t>
                      </a:r>
                      <a:r>
                        <a:rPr lang="hr-HR" sz="1600" b="1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i podrška prihvaćanju novih tehnologija i mreža za digitalno gospodarstvo</a:t>
                      </a:r>
                      <a:endParaRPr lang="hr-HR" sz="1600" dirty="0" smtClean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Specifični cilj</a:t>
                      </a: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  2a1</a:t>
                      </a:r>
                      <a:endParaRPr lang="hr-HR" sz="160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6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Razvoj širokopojasne infrastrukture mreža sljedeće generacije </a:t>
                      </a:r>
                      <a:r>
                        <a:rPr lang="hr-HR" sz="1600" b="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 (NGN) </a:t>
                      </a:r>
                      <a:r>
                        <a:rPr lang="hr-HR" sz="16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za maksimalno povećanje </a:t>
                      </a:r>
                      <a:r>
                        <a:rPr lang="hr-HR" sz="16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društvenih i gospodarskih </a:t>
                      </a:r>
                      <a:r>
                        <a:rPr lang="hr-HR" sz="16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koristi</a:t>
                      </a:r>
                      <a:endParaRPr lang="hr-HR" sz="1600" b="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209.370.040</a:t>
                      </a: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€</a:t>
                      </a:r>
                      <a:endParaRPr lang="hr-HR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r>
                        <a:rPr lang="hr-HR" sz="16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318.952.676 </a:t>
                      </a: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€</a:t>
                      </a:r>
                      <a:endParaRPr lang="hr-HR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6824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6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Investicijski prioritet </a:t>
                      </a:r>
                      <a:r>
                        <a:rPr lang="hr-HR" sz="16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2c</a:t>
                      </a:r>
                      <a:endParaRPr lang="hr-HR" sz="1600" b="0" dirty="0" smtClean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600" b="1" dirty="0" smtClean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Times New Roman"/>
                          <a:cs typeface="Times New Roman"/>
                        </a:rPr>
                        <a:t>Jačanje aplikacija informacijskih i komunikacijskih tehnologija za e-vladu, e-učenje, e-uključenost, e-kulturu i e-zdravlje</a:t>
                      </a:r>
                      <a:endParaRPr lang="hr-HR" sz="1600" dirty="0" smtClean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4C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6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Specifični cilj  2c1</a:t>
                      </a:r>
                      <a:endParaRPr lang="hr-HR" sz="160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r>
                        <a:rPr lang="hr-HR" sz="16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/>
                        </a:rPr>
                        <a:t>Povećanje korištenja IKT-a u komunikaciji između građana i javne uprave putem uspostave IKT koordinacijske strukture i softverskih rješenja</a:t>
                      </a:r>
                      <a:endParaRPr lang="hr-HR" sz="16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94970" algn="l"/>
                        </a:tabLst>
                        <a:defRPr/>
                      </a:pPr>
                      <a:r>
                        <a:rPr lang="hr-HR" sz="16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109.582.636</a:t>
                      </a: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SimSun"/>
                          <a:cs typeface="Times New Roman"/>
                        </a:rPr>
                        <a:t>€</a:t>
                      </a:r>
                      <a:endParaRPr kumimoji="0" lang="hr-HR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94970" algn="l"/>
                        </a:tabLst>
                      </a:pP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9" marR="47629" marT="737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38401" y="1972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375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4692</Words>
  <Application>Microsoft Office PowerPoint</Application>
  <PresentationFormat>Widescreen</PresentationFormat>
  <Paragraphs>512</Paragraphs>
  <Slides>41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5" baseType="lpstr">
      <vt:lpstr>MS PGothic</vt:lpstr>
      <vt:lpstr>MS PGothic</vt:lpstr>
      <vt:lpstr>SimSun</vt:lpstr>
      <vt:lpstr>SimSun</vt:lpstr>
      <vt:lpstr>Arial</vt:lpstr>
      <vt:lpstr>Arial Narrow</vt:lpstr>
      <vt:lpstr>Calibri</vt:lpstr>
      <vt:lpstr>Calibri Light</vt:lpstr>
      <vt:lpstr>Cambria</vt:lpstr>
      <vt:lpstr>Microsoft Sans Serif</vt:lpstr>
      <vt:lpstr>Times New Roman</vt:lpstr>
      <vt:lpstr>Office Theme</vt:lpstr>
      <vt:lpstr>Blank Presentation</vt:lpstr>
      <vt:lpstr>Document</vt:lpstr>
      <vt:lpstr>PowerPoint Presentation</vt:lpstr>
      <vt:lpstr>PowerPoint Presentation</vt:lpstr>
      <vt:lpstr>PowerPoint Presentation</vt:lpstr>
      <vt:lpstr> OP „Konkurentnost i kohezija“ 2014. - 2020.  </vt:lpstr>
      <vt:lpstr> Prioritetna os 1:  Jačanje gospodarstva primjenom istraživanja i inovacija </vt:lpstr>
      <vt:lpstr>Prioritetna os 1:  Jačanje gospodarstva primjenom istraživanja i inovacija</vt:lpstr>
      <vt:lpstr>Prioritetna os 1:  Jačanje gospodarstva primjenom istraživanja i inovacija</vt:lpstr>
      <vt:lpstr>   Prioritetna os 1:  Jačanje gospodarstva primjenom istraživanja i inovacija </vt:lpstr>
      <vt:lpstr>Prioritetna os 2: Korištenje informacijske i komunikacijske tehnologije </vt:lpstr>
      <vt:lpstr>  Prioritetna os 2: Korištenje informacijske i komunikacijske tehnologije  </vt:lpstr>
      <vt:lpstr> Prioritetna os 2: Korištenje informacijske i komunikacijske tehnologije </vt:lpstr>
      <vt:lpstr>  Prioritetna os 3: Poslovna konkurentnost </vt:lpstr>
      <vt:lpstr>  Prioritetna os 3: Poslovna konkurentnost </vt:lpstr>
      <vt:lpstr>  Prioritetna os 3: Poslovna konkurentnost </vt:lpstr>
      <vt:lpstr>Prioritetna os 4: Promicanje energetske učinkovitosti i obnovljivih izvora energije</vt:lpstr>
      <vt:lpstr> Prioritetna os 4: Promicanje energetske učinkovitosti i obnovljivih izvora energije</vt:lpstr>
      <vt:lpstr> Prioritetna os 4: Promicanje energetske učinkovitosti i obnovljivih izvora energije</vt:lpstr>
      <vt:lpstr>Prioritetna os 4: Promicanje energetske učinkovitosti i obnovljivih izvora energije</vt:lpstr>
      <vt:lpstr>   Prioritetna os 4: Promicanje energetske učinkovitosti i obnovljivih izvora energije  </vt:lpstr>
      <vt:lpstr> Prioritetna os 5: Klimatske promjene i upravljanje rizicima</vt:lpstr>
      <vt:lpstr> Prioritetna os 5: Klimatske promjene i upravljanje rizicima</vt:lpstr>
      <vt:lpstr> Prioritetna os 5: Klimatske promjene i upravljanje rizicima</vt:lpstr>
      <vt:lpstr> Prioritetna os 6: Zaštita okoliša i održivost resursa</vt:lpstr>
      <vt:lpstr> Prioritetna os 6: Zaštita okoliša i održivost resursa</vt:lpstr>
      <vt:lpstr>Prioritetna os 6: Zaštita okoliša i održivost resursa</vt:lpstr>
      <vt:lpstr>Prioritetna os 6: Zaštita okoliša i održivost resursa</vt:lpstr>
      <vt:lpstr>Prioritetna os 6: Zaštita okoliša i održivost resursa</vt:lpstr>
      <vt:lpstr>Prioritetna os 6: Zaštita okoliša i održivost resursa</vt:lpstr>
      <vt:lpstr>Prioritetna os 6: Zaštita okoliša i održivost resursa</vt:lpstr>
      <vt:lpstr>Prioritetna os 6: Zaštita okoliša i održivost resursa</vt:lpstr>
      <vt:lpstr>Prioritetna os 7: Povezanost i mobilnost</vt:lpstr>
      <vt:lpstr>Prioritetna os 7: Povezanost i mobilnost</vt:lpstr>
      <vt:lpstr>Prioritetna os 7: Povezanost i mobilnost</vt:lpstr>
      <vt:lpstr>Prioritetna os 7: Povezanost i mobilnost</vt:lpstr>
      <vt:lpstr>Prioritetna os 8: Socijalno uključivanje i zdravlje</vt:lpstr>
      <vt:lpstr>Prioritetna os 8: Socijalno uključivanje i zdravlje</vt:lpstr>
      <vt:lpstr> Prioritetna os 8: Socijalno uključivanje i zdravlje</vt:lpstr>
      <vt:lpstr>Prioritetna os 9: Obrazovanje, vještine i cjeloživotno učenje</vt:lpstr>
      <vt:lpstr>Prioritetna os 9: Obrazovanje, vještine i cjeloživotno učenje</vt:lpstr>
      <vt:lpstr>      Prioritetna os 10: Tehnička pomoć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Jaksa</dc:creator>
  <cp:lastModifiedBy>Jaksa</cp:lastModifiedBy>
  <cp:revision>20</cp:revision>
  <dcterms:created xsi:type="dcterms:W3CDTF">2014-11-09T22:33:20Z</dcterms:created>
  <dcterms:modified xsi:type="dcterms:W3CDTF">2014-11-10T01:08:46Z</dcterms:modified>
</cp:coreProperties>
</file>